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3" r:id="rId4"/>
  </p:sldMasterIdLst>
  <p:notesMasterIdLst>
    <p:notesMasterId r:id="rId17"/>
  </p:notesMasterIdLst>
  <p:handoutMasterIdLst>
    <p:handoutMasterId r:id="rId18"/>
  </p:handoutMasterIdLst>
  <p:sldIdLst>
    <p:sldId id="277" r:id="rId5"/>
    <p:sldId id="278" r:id="rId6"/>
    <p:sldId id="279" r:id="rId7"/>
    <p:sldId id="280" r:id="rId8"/>
    <p:sldId id="281" r:id="rId9"/>
    <p:sldId id="282" r:id="rId10"/>
    <p:sldId id="283" r:id="rId11"/>
    <p:sldId id="284" r:id="rId12"/>
    <p:sldId id="285" r:id="rId13"/>
    <p:sldId id="286" r:id="rId14"/>
    <p:sldId id="287" r:id="rId15"/>
    <p:sldId id="288" r:id="rId16"/>
  </p:sldIdLst>
  <p:sldSz cx="9144000" cy="6858000" type="screen4x3"/>
  <p:notesSz cx="10018713" cy="6888163"/>
  <p:defaultTextStyle>
    <a:defPPr>
      <a:defRPr lang="zh-TW"/>
    </a:defPPr>
    <a:lvl1pPr algn="l" rtl="0" fontAlgn="base">
      <a:spcBef>
        <a:spcPct val="0"/>
      </a:spcBef>
      <a:spcAft>
        <a:spcPct val="0"/>
      </a:spcAft>
      <a:defRPr kumimoji="1" kern="1200">
        <a:solidFill>
          <a:schemeClr val="tx1"/>
        </a:solidFill>
        <a:latin typeface="Arial" charset="0"/>
        <a:ea typeface="新細明體" charset="-120"/>
        <a:cs typeface="+mn-cs"/>
      </a:defRPr>
    </a:lvl1pPr>
    <a:lvl2pPr marL="457200" algn="l" rtl="0" fontAlgn="base">
      <a:spcBef>
        <a:spcPct val="0"/>
      </a:spcBef>
      <a:spcAft>
        <a:spcPct val="0"/>
      </a:spcAft>
      <a:defRPr kumimoji="1" kern="1200">
        <a:solidFill>
          <a:schemeClr val="tx1"/>
        </a:solidFill>
        <a:latin typeface="Arial" charset="0"/>
        <a:ea typeface="新細明體" charset="-120"/>
        <a:cs typeface="+mn-cs"/>
      </a:defRPr>
    </a:lvl2pPr>
    <a:lvl3pPr marL="914400" algn="l" rtl="0" fontAlgn="base">
      <a:spcBef>
        <a:spcPct val="0"/>
      </a:spcBef>
      <a:spcAft>
        <a:spcPct val="0"/>
      </a:spcAft>
      <a:defRPr kumimoji="1" kern="1200">
        <a:solidFill>
          <a:schemeClr val="tx1"/>
        </a:solidFill>
        <a:latin typeface="Arial" charset="0"/>
        <a:ea typeface="新細明體" charset="-120"/>
        <a:cs typeface="+mn-cs"/>
      </a:defRPr>
    </a:lvl3pPr>
    <a:lvl4pPr marL="1371600" algn="l" rtl="0" fontAlgn="base">
      <a:spcBef>
        <a:spcPct val="0"/>
      </a:spcBef>
      <a:spcAft>
        <a:spcPct val="0"/>
      </a:spcAft>
      <a:defRPr kumimoji="1" kern="1200">
        <a:solidFill>
          <a:schemeClr val="tx1"/>
        </a:solidFill>
        <a:latin typeface="Arial" charset="0"/>
        <a:ea typeface="新細明體" charset="-120"/>
        <a:cs typeface="+mn-cs"/>
      </a:defRPr>
    </a:lvl4pPr>
    <a:lvl5pPr marL="1828800" algn="l"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0000FF"/>
    <a:srgbClr val="700659"/>
    <a:srgbClr val="003300"/>
    <a:srgbClr val="000066"/>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0" autoAdjust="0"/>
    <p:restoredTop sz="91071" autoAdjust="0"/>
  </p:normalViewPr>
  <p:slideViewPr>
    <p:cSldViewPr>
      <p:cViewPr varScale="1">
        <p:scale>
          <a:sx n="123" d="100"/>
          <a:sy n="123" d="100"/>
        </p:scale>
        <p:origin x="92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0"/>
            <a:ext cx="4341712" cy="344368"/>
          </a:xfrm>
          <a:prstGeom prst="rect">
            <a:avLst/>
          </a:prstGeom>
        </p:spPr>
        <p:txBody>
          <a:bodyPr vert="horz" lIns="21883" tIns="10941" rIns="21883" bIns="10941" rtlCol="0"/>
          <a:lstStyle>
            <a:lvl1pPr algn="l">
              <a:defRPr sz="300"/>
            </a:lvl1pPr>
          </a:lstStyle>
          <a:p>
            <a:pPr>
              <a:defRPr/>
            </a:pPr>
            <a:endParaRPr lang="zh-TW" altLang="en-US"/>
          </a:p>
        </p:txBody>
      </p:sp>
      <p:sp>
        <p:nvSpPr>
          <p:cNvPr id="3" name="日期版面配置區 2"/>
          <p:cNvSpPr>
            <a:spLocks noGrp="1"/>
          </p:cNvSpPr>
          <p:nvPr>
            <p:ph type="dt" sz="quarter" idx="1"/>
          </p:nvPr>
        </p:nvSpPr>
        <p:spPr>
          <a:xfrm>
            <a:off x="5674842" y="0"/>
            <a:ext cx="4341712" cy="344368"/>
          </a:xfrm>
          <a:prstGeom prst="rect">
            <a:avLst/>
          </a:prstGeom>
        </p:spPr>
        <p:txBody>
          <a:bodyPr vert="horz" lIns="21883" tIns="10941" rIns="21883" bIns="10941" rtlCol="0"/>
          <a:lstStyle>
            <a:lvl1pPr algn="r">
              <a:defRPr sz="300" smtClean="0"/>
            </a:lvl1pPr>
          </a:lstStyle>
          <a:p>
            <a:pPr>
              <a:defRPr/>
            </a:pPr>
            <a:fld id="{AEA736E8-2425-40F2-A274-2613FD057AA6}" type="datetimeFigureOut">
              <a:rPr lang="zh-TW" altLang="en-US"/>
              <a:pPr>
                <a:defRPr/>
              </a:pPr>
              <a:t>2026/9/17</a:t>
            </a:fld>
            <a:endParaRPr lang="zh-TW" altLang="en-US"/>
          </a:p>
        </p:txBody>
      </p:sp>
      <p:sp>
        <p:nvSpPr>
          <p:cNvPr id="4" name="頁尾版面配置區 3"/>
          <p:cNvSpPr>
            <a:spLocks noGrp="1"/>
          </p:cNvSpPr>
          <p:nvPr>
            <p:ph type="ftr" sz="quarter" idx="2"/>
          </p:nvPr>
        </p:nvSpPr>
        <p:spPr>
          <a:xfrm>
            <a:off x="1" y="6542467"/>
            <a:ext cx="4341712" cy="344634"/>
          </a:xfrm>
          <a:prstGeom prst="rect">
            <a:avLst/>
          </a:prstGeom>
        </p:spPr>
        <p:txBody>
          <a:bodyPr vert="horz" lIns="21883" tIns="10941" rIns="21883" bIns="10941" rtlCol="0" anchor="b"/>
          <a:lstStyle>
            <a:lvl1pPr algn="l">
              <a:defRPr sz="300" smtClean="0"/>
            </a:lvl1pPr>
          </a:lstStyle>
          <a:p>
            <a:pPr>
              <a:defRPr/>
            </a:pPr>
            <a:r>
              <a:rPr lang="zh-TW" altLang="en-US"/>
              <a:t>主辦單位：企業管理系</a:t>
            </a:r>
            <a:r>
              <a:rPr lang="en-US" altLang="zh-TW"/>
              <a:t>(</a:t>
            </a:r>
            <a:r>
              <a:rPr lang="zh-TW" altLang="en-US"/>
              <a:t>所</a:t>
            </a:r>
            <a:r>
              <a:rPr lang="en-US" altLang="zh-TW"/>
              <a:t>)</a:t>
            </a:r>
            <a:endParaRPr lang="zh-TW" altLang="en-US"/>
          </a:p>
        </p:txBody>
      </p:sp>
      <p:sp>
        <p:nvSpPr>
          <p:cNvPr id="5" name="投影片編號版面配置區 4"/>
          <p:cNvSpPr>
            <a:spLocks noGrp="1"/>
          </p:cNvSpPr>
          <p:nvPr>
            <p:ph type="sldNum" sz="quarter" idx="3"/>
          </p:nvPr>
        </p:nvSpPr>
        <p:spPr>
          <a:xfrm>
            <a:off x="5674842" y="6542467"/>
            <a:ext cx="4341712" cy="344634"/>
          </a:xfrm>
          <a:prstGeom prst="rect">
            <a:avLst/>
          </a:prstGeom>
        </p:spPr>
        <p:txBody>
          <a:bodyPr vert="horz" lIns="21883" tIns="10941" rIns="21883" bIns="10941" rtlCol="0" anchor="b"/>
          <a:lstStyle>
            <a:lvl1pPr algn="r">
              <a:defRPr sz="300" smtClean="0"/>
            </a:lvl1pPr>
          </a:lstStyle>
          <a:p>
            <a:pPr>
              <a:defRPr/>
            </a:pPr>
            <a:fld id="{07270617-A3E2-4A7C-B1B4-B7AD4B139990}" type="slidenum">
              <a:rPr lang="zh-TW" altLang="en-US"/>
              <a:pPr>
                <a:defRPr/>
              </a:pPr>
              <a:t>‹#›</a:t>
            </a:fld>
            <a:endParaRPr lang="zh-TW" altLang="en-US"/>
          </a:p>
        </p:txBody>
      </p:sp>
    </p:spTree>
    <p:extLst>
      <p:ext uri="{BB962C8B-B14F-4D97-AF65-F5344CB8AC3E}">
        <p14:creationId xmlns:p14="http://schemas.microsoft.com/office/powerpoint/2010/main" val="212463796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0"/>
            <a:ext cx="4341712" cy="344368"/>
          </a:xfrm>
          <a:prstGeom prst="rect">
            <a:avLst/>
          </a:prstGeom>
        </p:spPr>
        <p:txBody>
          <a:bodyPr vert="horz" lIns="21883" tIns="10941" rIns="21883" bIns="10941" rtlCol="0"/>
          <a:lstStyle>
            <a:lvl1pPr algn="l">
              <a:defRPr sz="300"/>
            </a:lvl1pPr>
          </a:lstStyle>
          <a:p>
            <a:pPr>
              <a:defRPr/>
            </a:pPr>
            <a:endParaRPr lang="zh-TW" altLang="en-US"/>
          </a:p>
        </p:txBody>
      </p:sp>
      <p:sp>
        <p:nvSpPr>
          <p:cNvPr id="3" name="日期版面配置區 2"/>
          <p:cNvSpPr>
            <a:spLocks noGrp="1"/>
          </p:cNvSpPr>
          <p:nvPr>
            <p:ph type="dt" idx="1"/>
          </p:nvPr>
        </p:nvSpPr>
        <p:spPr>
          <a:xfrm>
            <a:off x="5674842" y="0"/>
            <a:ext cx="4341712" cy="344368"/>
          </a:xfrm>
          <a:prstGeom prst="rect">
            <a:avLst/>
          </a:prstGeom>
        </p:spPr>
        <p:txBody>
          <a:bodyPr vert="horz" lIns="21883" tIns="10941" rIns="21883" bIns="10941" rtlCol="0"/>
          <a:lstStyle>
            <a:lvl1pPr algn="r">
              <a:defRPr sz="300" smtClean="0"/>
            </a:lvl1pPr>
          </a:lstStyle>
          <a:p>
            <a:pPr>
              <a:defRPr/>
            </a:pPr>
            <a:fld id="{EAB075A8-C5A6-4733-B636-CB64E894D197}" type="datetimeFigureOut">
              <a:rPr lang="zh-TW" altLang="en-US"/>
              <a:pPr>
                <a:defRPr/>
              </a:pPr>
              <a:t>2026/9/17</a:t>
            </a:fld>
            <a:endParaRPr lang="zh-TW" altLang="en-US"/>
          </a:p>
        </p:txBody>
      </p:sp>
      <p:sp>
        <p:nvSpPr>
          <p:cNvPr id="4" name="投影片圖像版面配置區 3"/>
          <p:cNvSpPr>
            <a:spLocks noGrp="1" noRot="1" noChangeAspect="1"/>
          </p:cNvSpPr>
          <p:nvPr>
            <p:ph type="sldImg" idx="2"/>
          </p:nvPr>
        </p:nvSpPr>
        <p:spPr>
          <a:xfrm>
            <a:off x="3286125" y="515938"/>
            <a:ext cx="3446463" cy="2584450"/>
          </a:xfrm>
          <a:prstGeom prst="rect">
            <a:avLst/>
          </a:prstGeom>
          <a:noFill/>
          <a:ln w="12700">
            <a:solidFill>
              <a:prstClr val="black"/>
            </a:solidFill>
          </a:ln>
        </p:spPr>
        <p:txBody>
          <a:bodyPr vert="horz" lIns="21883" tIns="10941" rIns="21883" bIns="10941" rtlCol="0" anchor="ctr"/>
          <a:lstStyle/>
          <a:p>
            <a:pPr lvl="0"/>
            <a:endParaRPr lang="zh-TW" altLang="en-US" noProof="0"/>
          </a:p>
        </p:txBody>
      </p:sp>
      <p:sp>
        <p:nvSpPr>
          <p:cNvPr id="5" name="備忘稿版面配置區 4"/>
          <p:cNvSpPr>
            <a:spLocks noGrp="1"/>
          </p:cNvSpPr>
          <p:nvPr>
            <p:ph type="body" sz="quarter" idx="3"/>
          </p:nvPr>
        </p:nvSpPr>
        <p:spPr>
          <a:xfrm>
            <a:off x="1002144" y="3271898"/>
            <a:ext cx="8014969" cy="3099581"/>
          </a:xfrm>
          <a:prstGeom prst="rect">
            <a:avLst/>
          </a:prstGeom>
        </p:spPr>
        <p:txBody>
          <a:bodyPr vert="horz" lIns="21883" tIns="10941" rIns="21883" bIns="10941" rtlCol="0"/>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6" name="頁尾版面配置區 5"/>
          <p:cNvSpPr>
            <a:spLocks noGrp="1"/>
          </p:cNvSpPr>
          <p:nvPr>
            <p:ph type="ftr" sz="quarter" idx="4"/>
          </p:nvPr>
        </p:nvSpPr>
        <p:spPr>
          <a:xfrm>
            <a:off x="1" y="6542467"/>
            <a:ext cx="4341712" cy="344634"/>
          </a:xfrm>
          <a:prstGeom prst="rect">
            <a:avLst/>
          </a:prstGeom>
        </p:spPr>
        <p:txBody>
          <a:bodyPr vert="horz" lIns="21883" tIns="10941" rIns="21883" bIns="10941" rtlCol="0" anchor="b"/>
          <a:lstStyle>
            <a:lvl1pPr algn="l">
              <a:defRPr sz="300" smtClean="0"/>
            </a:lvl1pPr>
          </a:lstStyle>
          <a:p>
            <a:pPr>
              <a:defRPr/>
            </a:pPr>
            <a:r>
              <a:rPr lang="zh-TW" altLang="en-US"/>
              <a:t>主辦單位：企業管理系</a:t>
            </a:r>
            <a:r>
              <a:rPr lang="en-US" altLang="zh-TW"/>
              <a:t>(</a:t>
            </a:r>
            <a:r>
              <a:rPr lang="zh-TW" altLang="en-US"/>
              <a:t>所</a:t>
            </a:r>
            <a:r>
              <a:rPr lang="en-US" altLang="zh-TW"/>
              <a:t>)</a:t>
            </a:r>
            <a:endParaRPr lang="zh-TW" altLang="en-US"/>
          </a:p>
        </p:txBody>
      </p:sp>
      <p:sp>
        <p:nvSpPr>
          <p:cNvPr id="7" name="投影片編號版面配置區 6"/>
          <p:cNvSpPr>
            <a:spLocks noGrp="1"/>
          </p:cNvSpPr>
          <p:nvPr>
            <p:ph type="sldNum" sz="quarter" idx="5"/>
          </p:nvPr>
        </p:nvSpPr>
        <p:spPr>
          <a:xfrm>
            <a:off x="5674842" y="6542467"/>
            <a:ext cx="4341712" cy="344634"/>
          </a:xfrm>
          <a:prstGeom prst="rect">
            <a:avLst/>
          </a:prstGeom>
        </p:spPr>
        <p:txBody>
          <a:bodyPr vert="horz" lIns="21883" tIns="10941" rIns="21883" bIns="10941" rtlCol="0" anchor="b"/>
          <a:lstStyle>
            <a:lvl1pPr algn="r">
              <a:defRPr sz="300" smtClean="0"/>
            </a:lvl1pPr>
          </a:lstStyle>
          <a:p>
            <a:pPr>
              <a:defRPr/>
            </a:pPr>
            <a:fld id="{66460AA4-76D9-4CBC-9CF1-72276495C93E}" type="slidenum">
              <a:rPr lang="zh-TW" altLang="en-US"/>
              <a:pPr>
                <a:defRPr/>
              </a:pPr>
              <a:t>‹#›</a:t>
            </a:fld>
            <a:endParaRPr lang="zh-TW" altLang="en-US"/>
          </a:p>
        </p:txBody>
      </p:sp>
    </p:spTree>
    <p:extLst>
      <p:ext uri="{BB962C8B-B14F-4D97-AF65-F5344CB8AC3E}">
        <p14:creationId xmlns:p14="http://schemas.microsoft.com/office/powerpoint/2010/main" val="3955743120"/>
      </p:ext>
    </p:extLst>
  </p:cSld>
  <p:clrMap bg1="lt1" tx1="dk1" bg2="lt2" tx2="dk2" accent1="accent1" accent2="accent2" accent3="accent3" accent4="accent4" accent5="accent5" accent6="accent6" hlink="hlink" folHlink="folHlink"/>
  <p:hf hd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頁尾版面配置區 3"/>
          <p:cNvSpPr>
            <a:spLocks noGrp="1"/>
          </p:cNvSpPr>
          <p:nvPr>
            <p:ph type="ftr" sz="quarter" idx="10"/>
          </p:nvPr>
        </p:nvSpPr>
        <p:spPr/>
        <p:txBody>
          <a:bodyPr/>
          <a:lstStyle/>
          <a:p>
            <a:pPr>
              <a:defRPr/>
            </a:pPr>
            <a:r>
              <a:rPr lang="zh-TW" altLang="en-US">
                <a:solidFill>
                  <a:prstClr val="black"/>
                </a:solidFill>
              </a:rPr>
              <a:t>主辦單位：企業管理系</a:t>
            </a:r>
            <a:r>
              <a:rPr lang="en-US" altLang="zh-TW">
                <a:solidFill>
                  <a:prstClr val="black"/>
                </a:solidFill>
              </a:rPr>
              <a:t>(</a:t>
            </a:r>
            <a:r>
              <a:rPr lang="zh-TW" altLang="en-US">
                <a:solidFill>
                  <a:prstClr val="black"/>
                </a:solidFill>
              </a:rPr>
              <a:t>所</a:t>
            </a:r>
            <a:r>
              <a:rPr lang="en-US" altLang="zh-TW">
                <a:solidFill>
                  <a:prstClr val="black"/>
                </a:solidFill>
              </a:rPr>
              <a:t>)</a:t>
            </a:r>
            <a:endParaRPr lang="zh-TW" altLang="en-US">
              <a:solidFill>
                <a:prstClr val="black"/>
              </a:solidFill>
            </a:endParaRPr>
          </a:p>
        </p:txBody>
      </p:sp>
      <p:sp>
        <p:nvSpPr>
          <p:cNvPr id="5" name="投影片編號版面配置區 4"/>
          <p:cNvSpPr>
            <a:spLocks noGrp="1"/>
          </p:cNvSpPr>
          <p:nvPr>
            <p:ph type="sldNum" sz="quarter" idx="11"/>
          </p:nvPr>
        </p:nvSpPr>
        <p:spPr/>
        <p:txBody>
          <a:bodyPr/>
          <a:lstStyle/>
          <a:p>
            <a:pPr>
              <a:defRPr/>
            </a:pPr>
            <a:fld id="{66460AA4-76D9-4CBC-9CF1-72276495C93E}" type="slidenum">
              <a:rPr lang="zh-TW" altLang="en-US" smtClean="0">
                <a:solidFill>
                  <a:prstClr val="black"/>
                </a:solidFill>
              </a:rPr>
              <a:pPr>
                <a:defRPr/>
              </a:pPr>
              <a:t>1</a:t>
            </a:fld>
            <a:endParaRPr lang="zh-TW"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4" name="標題 13"/>
          <p:cNvSpPr>
            <a:spLocks noGrp="1"/>
          </p:cNvSpPr>
          <p:nvPr>
            <p:ph type="ctrTitle"/>
          </p:nvPr>
        </p:nvSpPr>
        <p:spPr>
          <a:xfrm>
            <a:off x="1432560" y="359898"/>
            <a:ext cx="7406640" cy="1472184"/>
          </a:xfrm>
        </p:spPr>
        <p:txBody>
          <a:bodyPr anchor="b"/>
          <a:lstStyle>
            <a:lvl1pPr algn="l">
              <a:defRPr/>
            </a:lvl1pPr>
            <a:extLst/>
          </a:lstStyle>
          <a:p>
            <a:r>
              <a:rPr kumimoji="0" lang="zh-TW" altLang="en-US"/>
              <a:t>按一下以編輯母片標題樣式</a:t>
            </a:r>
            <a:endParaRPr kumimoji="0" lang="en-US"/>
          </a:p>
        </p:txBody>
      </p:sp>
      <p:sp>
        <p:nvSpPr>
          <p:cNvPr id="22" name="副標題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TW" altLang="en-US"/>
              <a:t>按一下以編輯母片副標題樣式</a:t>
            </a:r>
            <a:endParaRPr kumimoji="0" lang="en-US"/>
          </a:p>
        </p:txBody>
      </p:sp>
      <p:sp>
        <p:nvSpPr>
          <p:cNvPr id="7" name="日期版面配置區 6"/>
          <p:cNvSpPr>
            <a:spLocks noGrp="1"/>
          </p:cNvSpPr>
          <p:nvPr>
            <p:ph type="dt" sz="half" idx="10"/>
          </p:nvPr>
        </p:nvSpPr>
        <p:spPr/>
        <p:txBody>
          <a:bodyPr/>
          <a:lstStyle/>
          <a:p>
            <a:pPr>
              <a:defRPr/>
            </a:pPr>
            <a:fld id="{3AD7F451-2D0D-4209-962B-94E738F789D5}" type="datetimeFigureOut">
              <a:rPr lang="zh-TW" altLang="en-US" smtClean="0"/>
              <a:pPr>
                <a:defRPr/>
              </a:pPr>
              <a:t>2026/9/17</a:t>
            </a:fld>
            <a:endParaRPr lang="zh-TW" altLang="en-US"/>
          </a:p>
        </p:txBody>
      </p:sp>
      <p:sp>
        <p:nvSpPr>
          <p:cNvPr id="20" name="頁尾版面配置區 19"/>
          <p:cNvSpPr>
            <a:spLocks noGrp="1"/>
          </p:cNvSpPr>
          <p:nvPr>
            <p:ph type="ftr" sz="quarter" idx="11"/>
          </p:nvPr>
        </p:nvSpPr>
        <p:spPr/>
        <p:txBody>
          <a:bodyPr/>
          <a:lstStyle/>
          <a:p>
            <a:pPr>
              <a:defRPr/>
            </a:pPr>
            <a:endParaRPr lang="zh-TW" altLang="en-US"/>
          </a:p>
        </p:txBody>
      </p:sp>
      <p:sp>
        <p:nvSpPr>
          <p:cNvPr id="10" name="投影片編號版面配置區 9"/>
          <p:cNvSpPr>
            <a:spLocks noGrp="1"/>
          </p:cNvSpPr>
          <p:nvPr>
            <p:ph type="sldNum" sz="quarter" idx="12"/>
          </p:nvPr>
        </p:nvSpPr>
        <p:spPr/>
        <p:txBody>
          <a:bodyPr/>
          <a:lstStyle/>
          <a:p>
            <a:pPr>
              <a:defRPr/>
            </a:pPr>
            <a:fld id="{F894072B-525C-417C-B1E0-683891CA3526}" type="slidenum">
              <a:rPr lang="zh-TW" altLang="en-US" smtClean="0"/>
              <a:pPr>
                <a:defRPr/>
              </a:pPr>
              <a:t>‹#›</a:t>
            </a:fld>
            <a:endParaRPr lang="zh-TW" altLang="en-US"/>
          </a:p>
        </p:txBody>
      </p:sp>
      <p:sp>
        <p:nvSpPr>
          <p:cNvPr id="8" name="橢圓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橢圓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a:t>按一下以編輯母片標題樣式</a:t>
            </a:r>
            <a:endParaRPr kumimoji="0" lang="en-US"/>
          </a:p>
        </p:txBody>
      </p:sp>
      <p:sp>
        <p:nvSpPr>
          <p:cNvPr id="3" name="內容版面配置區 2"/>
          <p:cNvSpPr>
            <a:spLocks noGrp="1"/>
          </p:cNvSpPr>
          <p:nvPr>
            <p:ph idx="1"/>
          </p:nvPr>
        </p:nvSpPr>
        <p:spPr/>
        <p:txBody>
          <a:body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日期版面配置區 3"/>
          <p:cNvSpPr>
            <a:spLocks noGrp="1"/>
          </p:cNvSpPr>
          <p:nvPr>
            <p:ph type="dt" sz="half" idx="10"/>
          </p:nvPr>
        </p:nvSpPr>
        <p:spPr/>
        <p:txBody>
          <a:bodyPr/>
          <a:lstStyle/>
          <a:p>
            <a:pPr>
              <a:defRPr/>
            </a:pPr>
            <a:fld id="{FA21A494-230B-4176-9212-0CD323125B5B}" type="datetimeFigureOut">
              <a:rPr lang="zh-TW" altLang="en-US" smtClean="0"/>
              <a:pPr>
                <a:defRPr/>
              </a:pPr>
              <a:t>2026/9/17</a:t>
            </a:fld>
            <a:endParaRPr lang="zh-TW" altLang="en-US"/>
          </a:p>
        </p:txBody>
      </p:sp>
      <p:sp>
        <p:nvSpPr>
          <p:cNvPr id="5" name="頁尾版面配置區 4"/>
          <p:cNvSpPr>
            <a:spLocks noGrp="1"/>
          </p:cNvSpPr>
          <p:nvPr>
            <p:ph type="ftr" sz="quarter"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4B1224A0-A699-4AFC-BD1B-DA5F39EC2DA8}" type="slidenum">
              <a:rPr lang="zh-TW" altLang="en-US" smtClean="0"/>
              <a:pPr>
                <a:defRPr/>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7" name="矩形 6"/>
          <p:cNvSpPr/>
          <p:nvPr/>
        </p:nvSpPr>
        <p:spPr>
          <a:xfrm>
            <a:off x="2282891"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標題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zh-TW" altLang="en-US"/>
              <a:t>按一下以編輯母片標題樣式</a:t>
            </a:r>
            <a:endParaRPr kumimoji="0" lang="en-US"/>
          </a:p>
        </p:txBody>
      </p:sp>
      <p:sp>
        <p:nvSpPr>
          <p:cNvPr id="3" name="文字版面配置區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TW" altLang="en-US"/>
              <a:t>按一下以編輯母片文字樣式</a:t>
            </a:r>
          </a:p>
        </p:txBody>
      </p:sp>
      <p:sp>
        <p:nvSpPr>
          <p:cNvPr id="4" name="日期版面配置區 3"/>
          <p:cNvSpPr>
            <a:spLocks noGrp="1"/>
          </p:cNvSpPr>
          <p:nvPr>
            <p:ph type="dt" sz="half" idx="10"/>
          </p:nvPr>
        </p:nvSpPr>
        <p:spPr/>
        <p:txBody>
          <a:bodyPr/>
          <a:lstStyle/>
          <a:p>
            <a:pPr>
              <a:defRPr/>
            </a:pPr>
            <a:fld id="{7D35AC6C-DAD9-4A8F-8588-E278B913C85A}" type="datetimeFigureOut">
              <a:rPr lang="zh-TW" altLang="en-US" smtClean="0"/>
              <a:pPr>
                <a:defRPr/>
              </a:pPr>
              <a:t>2026/9/17</a:t>
            </a:fld>
            <a:endParaRPr lang="zh-TW" altLang="en-US"/>
          </a:p>
        </p:txBody>
      </p:sp>
      <p:sp>
        <p:nvSpPr>
          <p:cNvPr id="5" name="頁尾版面配置區 4"/>
          <p:cNvSpPr>
            <a:spLocks noGrp="1"/>
          </p:cNvSpPr>
          <p:nvPr>
            <p:ph type="ftr" sz="quarter"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6F41A69B-75DC-40C0-8183-81ED16B7FF17}" type="slidenum">
              <a:rPr lang="zh-TW" altLang="en-US" smtClean="0"/>
              <a:pPr>
                <a:defRPr/>
              </a:pPr>
              <a:t>‹#›</a:t>
            </a:fld>
            <a:endParaRPr lang="zh-TW" altLang="en-US"/>
          </a:p>
        </p:txBody>
      </p:sp>
      <p:sp>
        <p:nvSpPr>
          <p:cNvPr id="10" name="矩形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橢圓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橢圓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1435608" y="274320"/>
            <a:ext cx="7498080" cy="1143000"/>
          </a:xfrm>
        </p:spPr>
        <p:txBody>
          <a:bodyPr/>
          <a:lstStyle/>
          <a:p>
            <a:r>
              <a:rPr kumimoji="0" lang="zh-TW" altLang="en-US"/>
              <a:t>按一下以編輯母片標題樣式</a:t>
            </a:r>
            <a:endParaRPr kumimoji="0" lang="en-US"/>
          </a:p>
        </p:txBody>
      </p:sp>
      <p:sp>
        <p:nvSpPr>
          <p:cNvPr id="3" name="內容版面配置區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內容版面配置區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5" name="日期版面配置區 4"/>
          <p:cNvSpPr>
            <a:spLocks noGrp="1"/>
          </p:cNvSpPr>
          <p:nvPr>
            <p:ph type="dt" sz="half" idx="10"/>
          </p:nvPr>
        </p:nvSpPr>
        <p:spPr/>
        <p:txBody>
          <a:bodyPr/>
          <a:lstStyle/>
          <a:p>
            <a:pPr>
              <a:defRPr/>
            </a:pPr>
            <a:fld id="{73923E19-1DBD-478D-B23D-1F5B9AF31AAC}" type="datetimeFigureOut">
              <a:rPr lang="zh-TW" altLang="en-US" smtClean="0"/>
              <a:pPr>
                <a:defRPr/>
              </a:pPr>
              <a:t>2026/9/17</a:t>
            </a:fld>
            <a:endParaRPr lang="zh-TW" altLang="en-US"/>
          </a:p>
        </p:txBody>
      </p:sp>
      <p:sp>
        <p:nvSpPr>
          <p:cNvPr id="6" name="頁尾版面配置區 5"/>
          <p:cNvSpPr>
            <a:spLocks noGrp="1"/>
          </p:cNvSpPr>
          <p:nvPr>
            <p:ph type="ftr" sz="quarter" idx="11"/>
          </p:nvPr>
        </p:nvSpPr>
        <p:spPr/>
        <p:txBody>
          <a:bodyPr/>
          <a:lstStyle/>
          <a:p>
            <a:pPr>
              <a:defRPr/>
            </a:pPr>
            <a:endParaRPr lang="zh-TW" altLang="en-US"/>
          </a:p>
        </p:txBody>
      </p:sp>
      <p:sp>
        <p:nvSpPr>
          <p:cNvPr id="7" name="投影片編號版面配置區 6"/>
          <p:cNvSpPr>
            <a:spLocks noGrp="1"/>
          </p:cNvSpPr>
          <p:nvPr>
            <p:ph type="sldNum" sz="quarter" idx="12"/>
          </p:nvPr>
        </p:nvSpPr>
        <p:spPr/>
        <p:txBody>
          <a:bodyPr/>
          <a:lstStyle/>
          <a:p>
            <a:pPr>
              <a:defRPr/>
            </a:pPr>
            <a:fld id="{C202C1FB-313B-4443-8BE3-0317FA2904D2}" type="slidenum">
              <a:rPr lang="zh-TW" altLang="en-US" smtClean="0"/>
              <a:pPr>
                <a:defRPr/>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zh-TW" altLang="en-US"/>
              <a:t>按一下以編輯母片標題樣式</a:t>
            </a:r>
            <a:endParaRPr kumimoji="0" lang="en-US"/>
          </a:p>
        </p:txBody>
      </p:sp>
      <p:sp>
        <p:nvSpPr>
          <p:cNvPr id="3" name="文字版面配置區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a:t>按一下以編輯母片文字樣式</a:t>
            </a:r>
          </a:p>
        </p:txBody>
      </p:sp>
      <p:sp>
        <p:nvSpPr>
          <p:cNvPr id="4" name="文字版面配置區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a:t>按一下以編輯母片文字樣式</a:t>
            </a:r>
          </a:p>
        </p:txBody>
      </p:sp>
      <p:sp>
        <p:nvSpPr>
          <p:cNvPr id="5" name="內容版面配置區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6" name="內容版面配置區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7" name="日期版面配置區 6"/>
          <p:cNvSpPr>
            <a:spLocks noGrp="1"/>
          </p:cNvSpPr>
          <p:nvPr>
            <p:ph type="dt" sz="half" idx="10"/>
          </p:nvPr>
        </p:nvSpPr>
        <p:spPr/>
        <p:txBody>
          <a:bodyPr/>
          <a:lstStyle/>
          <a:p>
            <a:pPr>
              <a:defRPr/>
            </a:pPr>
            <a:fld id="{0FBBD3CC-A325-4491-B374-E583E10C074C}" type="datetimeFigureOut">
              <a:rPr lang="zh-TW" altLang="en-US" smtClean="0"/>
              <a:pPr>
                <a:defRPr/>
              </a:pPr>
              <a:t>2026/9/17</a:t>
            </a:fld>
            <a:endParaRPr lang="zh-TW" altLang="en-US"/>
          </a:p>
        </p:txBody>
      </p:sp>
      <p:sp>
        <p:nvSpPr>
          <p:cNvPr id="8" name="頁尾版面配置區 7"/>
          <p:cNvSpPr>
            <a:spLocks noGrp="1"/>
          </p:cNvSpPr>
          <p:nvPr>
            <p:ph type="ftr" sz="quarter" idx="11"/>
          </p:nvPr>
        </p:nvSpPr>
        <p:spPr/>
        <p:txBody>
          <a:bodyPr/>
          <a:lstStyle/>
          <a:p>
            <a:pPr>
              <a:defRPr/>
            </a:pPr>
            <a:endParaRPr lang="zh-TW" altLang="en-US"/>
          </a:p>
        </p:txBody>
      </p:sp>
      <p:sp>
        <p:nvSpPr>
          <p:cNvPr id="9" name="投影片編號版面配置區 8"/>
          <p:cNvSpPr>
            <a:spLocks noGrp="1"/>
          </p:cNvSpPr>
          <p:nvPr>
            <p:ph type="sldNum" sz="quarter" idx="12"/>
          </p:nvPr>
        </p:nvSpPr>
        <p:spPr/>
        <p:txBody>
          <a:bodyPr/>
          <a:lstStyle/>
          <a:p>
            <a:pPr>
              <a:defRPr/>
            </a:pPr>
            <a:fld id="{0D86456B-8362-430C-BDFC-748855333DE5}" type="slidenum">
              <a:rPr lang="zh-TW" altLang="en-US" smtClean="0"/>
              <a:pPr>
                <a:defRPr/>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1435608" y="274320"/>
            <a:ext cx="7498080" cy="1143000"/>
          </a:xfrm>
        </p:spPr>
        <p:txBody>
          <a:bodyPr anchor="ctr"/>
          <a:lstStyle/>
          <a:p>
            <a:r>
              <a:rPr kumimoji="0" lang="zh-TW" altLang="en-US"/>
              <a:t>按一下以編輯母片標題樣式</a:t>
            </a:r>
            <a:endParaRPr kumimoji="0" lang="en-US"/>
          </a:p>
        </p:txBody>
      </p:sp>
      <p:sp>
        <p:nvSpPr>
          <p:cNvPr id="3" name="日期版面配置區 2"/>
          <p:cNvSpPr>
            <a:spLocks noGrp="1"/>
          </p:cNvSpPr>
          <p:nvPr>
            <p:ph type="dt" sz="half" idx="10"/>
          </p:nvPr>
        </p:nvSpPr>
        <p:spPr/>
        <p:txBody>
          <a:bodyPr/>
          <a:lstStyle/>
          <a:p>
            <a:pPr>
              <a:defRPr/>
            </a:pPr>
            <a:fld id="{AD65A6EA-4D17-4EE7-A86B-C2F66435F0B9}" type="datetimeFigureOut">
              <a:rPr lang="zh-TW" altLang="en-US" smtClean="0"/>
              <a:pPr>
                <a:defRPr/>
              </a:pPr>
              <a:t>2026/9/17</a:t>
            </a:fld>
            <a:endParaRPr lang="zh-TW" altLang="en-US"/>
          </a:p>
        </p:txBody>
      </p:sp>
      <p:sp>
        <p:nvSpPr>
          <p:cNvPr id="4" name="頁尾版面配置區 3"/>
          <p:cNvSpPr>
            <a:spLocks noGrp="1"/>
          </p:cNvSpPr>
          <p:nvPr>
            <p:ph type="ftr" sz="quarter" idx="11"/>
          </p:nvPr>
        </p:nvSpPr>
        <p:spPr/>
        <p:txBody>
          <a:bodyPr/>
          <a:lstStyle/>
          <a:p>
            <a:pPr>
              <a:defRPr/>
            </a:pPr>
            <a:endParaRPr lang="zh-TW" altLang="en-US"/>
          </a:p>
        </p:txBody>
      </p:sp>
      <p:sp>
        <p:nvSpPr>
          <p:cNvPr id="5" name="投影片編號版面配置區 4"/>
          <p:cNvSpPr>
            <a:spLocks noGrp="1"/>
          </p:cNvSpPr>
          <p:nvPr>
            <p:ph type="sldNum" sz="quarter" idx="12"/>
          </p:nvPr>
        </p:nvSpPr>
        <p:spPr/>
        <p:txBody>
          <a:bodyPr/>
          <a:lstStyle/>
          <a:p>
            <a:pPr>
              <a:defRPr/>
            </a:pPr>
            <a:fld id="{D998FA95-0D66-4C46-A364-6774025E1364}" type="slidenum">
              <a:rPr lang="zh-TW" altLang="en-US" smtClean="0"/>
              <a:pPr>
                <a:defRPr/>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矩形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日期版面配置區 1"/>
          <p:cNvSpPr>
            <a:spLocks noGrp="1"/>
          </p:cNvSpPr>
          <p:nvPr>
            <p:ph type="dt" sz="half" idx="10"/>
          </p:nvPr>
        </p:nvSpPr>
        <p:spPr/>
        <p:txBody>
          <a:bodyPr/>
          <a:lstStyle/>
          <a:p>
            <a:pPr>
              <a:defRPr/>
            </a:pPr>
            <a:fld id="{DC3B25DF-D183-4775-8C97-277FC473D31E}" type="datetimeFigureOut">
              <a:rPr lang="zh-TW" altLang="en-US" smtClean="0"/>
              <a:pPr>
                <a:defRPr/>
              </a:pPr>
              <a:t>2026/9/17</a:t>
            </a:fld>
            <a:endParaRPr lang="zh-TW" altLang="en-US"/>
          </a:p>
        </p:txBody>
      </p:sp>
      <p:sp>
        <p:nvSpPr>
          <p:cNvPr id="3" name="頁尾版面配置區 2"/>
          <p:cNvSpPr>
            <a:spLocks noGrp="1"/>
          </p:cNvSpPr>
          <p:nvPr>
            <p:ph type="ftr" sz="quarter" idx="11"/>
          </p:nvPr>
        </p:nvSpPr>
        <p:spPr/>
        <p:txBody>
          <a:bodyPr/>
          <a:lstStyle/>
          <a:p>
            <a:pPr>
              <a:defRPr/>
            </a:pPr>
            <a:endParaRPr lang="zh-TW" altLang="en-US"/>
          </a:p>
        </p:txBody>
      </p:sp>
      <p:sp>
        <p:nvSpPr>
          <p:cNvPr id="4" name="投影片編號版面配置區 3"/>
          <p:cNvSpPr>
            <a:spLocks noGrp="1"/>
          </p:cNvSpPr>
          <p:nvPr>
            <p:ph type="sldNum" sz="quarter" idx="12"/>
          </p:nvPr>
        </p:nvSpPr>
        <p:spPr/>
        <p:txBody>
          <a:bodyPr/>
          <a:lstStyle/>
          <a:p>
            <a:pPr>
              <a:defRPr/>
            </a:pPr>
            <a:fld id="{745FC91B-CD2A-49F3-ADF3-711AF1703D33}" type="slidenum">
              <a:rPr lang="zh-TW" altLang="en-US" smtClean="0"/>
              <a:pPr>
                <a:defRPr/>
              </a:pPr>
              <a:t>‹#›</a:t>
            </a:fld>
            <a:endParaRPr lang="zh-TW" altLang="en-US"/>
          </a:p>
        </p:txBody>
      </p:sp>
      <p:sp>
        <p:nvSpPr>
          <p:cNvPr id="6" name="矩形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zh-TW" altLang="en-US"/>
              <a:t>按一下以編輯母片標題樣式</a:t>
            </a:r>
            <a:endParaRPr kumimoji="0" lang="en-US"/>
          </a:p>
        </p:txBody>
      </p:sp>
      <p:sp>
        <p:nvSpPr>
          <p:cNvPr id="3" name="文字版面配置區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zh-TW" altLang="en-US"/>
              <a:t>按一下以編輯母片文字樣式</a:t>
            </a:r>
          </a:p>
        </p:txBody>
      </p:sp>
      <p:sp>
        <p:nvSpPr>
          <p:cNvPr id="4" name="內容版面配置區 3"/>
          <p:cNvSpPr>
            <a:spLocks noGrp="1"/>
          </p:cNvSpPr>
          <p:nvPr>
            <p:ph sz="half" idx="1"/>
          </p:nvPr>
        </p:nvSpPr>
        <p:spPr>
          <a:xfrm>
            <a:off x="457200" y="2133601"/>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5" name="日期版面配置區 4"/>
          <p:cNvSpPr>
            <a:spLocks noGrp="1"/>
          </p:cNvSpPr>
          <p:nvPr>
            <p:ph type="dt" sz="half" idx="10"/>
          </p:nvPr>
        </p:nvSpPr>
        <p:spPr/>
        <p:txBody>
          <a:bodyPr/>
          <a:lstStyle/>
          <a:p>
            <a:pPr>
              <a:defRPr/>
            </a:pPr>
            <a:fld id="{C387C983-564D-4292-A1F6-A18DB1FA6A19}" type="datetimeFigureOut">
              <a:rPr lang="zh-TW" altLang="en-US" smtClean="0"/>
              <a:pPr>
                <a:defRPr/>
              </a:pPr>
              <a:t>2026/9/17</a:t>
            </a:fld>
            <a:endParaRPr lang="zh-TW" altLang="en-US"/>
          </a:p>
        </p:txBody>
      </p:sp>
      <p:sp>
        <p:nvSpPr>
          <p:cNvPr id="6" name="頁尾版面配置區 5"/>
          <p:cNvSpPr>
            <a:spLocks noGrp="1"/>
          </p:cNvSpPr>
          <p:nvPr>
            <p:ph type="ftr" sz="quarter" idx="11"/>
          </p:nvPr>
        </p:nvSpPr>
        <p:spPr/>
        <p:txBody>
          <a:bodyPr/>
          <a:lstStyle/>
          <a:p>
            <a:pPr>
              <a:defRPr/>
            </a:pPr>
            <a:endParaRPr lang="zh-TW" altLang="en-US"/>
          </a:p>
        </p:txBody>
      </p:sp>
      <p:sp>
        <p:nvSpPr>
          <p:cNvPr id="7" name="投影片編號版面配置區 6"/>
          <p:cNvSpPr>
            <a:spLocks noGrp="1"/>
          </p:cNvSpPr>
          <p:nvPr>
            <p:ph type="sldNum" sz="quarter" idx="12"/>
          </p:nvPr>
        </p:nvSpPr>
        <p:spPr/>
        <p:txBody>
          <a:bodyPr/>
          <a:lstStyle/>
          <a:p>
            <a:pPr>
              <a:defRPr/>
            </a:pPr>
            <a:fld id="{B4F29FCD-E28C-43D9-B067-AAA7F48169D2}" type="slidenum">
              <a:rPr lang="zh-TW" altLang="en-US" smtClean="0"/>
              <a:pPr>
                <a:defRPr/>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zh-TW" altLang="en-US"/>
              <a:t>按一下以編輯母片標題樣式</a:t>
            </a:r>
            <a:endParaRPr kumimoji="0" lang="en-US"/>
          </a:p>
        </p:txBody>
      </p:sp>
      <p:sp>
        <p:nvSpPr>
          <p:cNvPr id="5" name="日期版面配置區 4"/>
          <p:cNvSpPr>
            <a:spLocks noGrp="1"/>
          </p:cNvSpPr>
          <p:nvPr>
            <p:ph type="dt" sz="half" idx="10"/>
          </p:nvPr>
        </p:nvSpPr>
        <p:spPr/>
        <p:txBody>
          <a:bodyPr/>
          <a:lstStyle/>
          <a:p>
            <a:pPr>
              <a:defRPr/>
            </a:pPr>
            <a:fld id="{8A5D0536-8483-4037-A56E-A705D739D14F}" type="datetimeFigureOut">
              <a:rPr lang="zh-TW" altLang="en-US" smtClean="0"/>
              <a:pPr>
                <a:defRPr/>
              </a:pPr>
              <a:t>2026/9/17</a:t>
            </a:fld>
            <a:endParaRPr lang="zh-TW" altLang="en-US"/>
          </a:p>
        </p:txBody>
      </p:sp>
      <p:sp>
        <p:nvSpPr>
          <p:cNvPr id="6" name="頁尾版面配置區 5"/>
          <p:cNvSpPr>
            <a:spLocks noGrp="1"/>
          </p:cNvSpPr>
          <p:nvPr>
            <p:ph type="ftr" sz="quarter" idx="11"/>
          </p:nvPr>
        </p:nvSpPr>
        <p:spPr/>
        <p:txBody>
          <a:bodyPr/>
          <a:lstStyle/>
          <a:p>
            <a:pPr>
              <a:defRPr/>
            </a:pPr>
            <a:endParaRPr lang="zh-TW" altLang="en-US"/>
          </a:p>
        </p:txBody>
      </p:sp>
      <p:sp>
        <p:nvSpPr>
          <p:cNvPr id="7" name="投影片編號版面配置區 6"/>
          <p:cNvSpPr>
            <a:spLocks noGrp="1"/>
          </p:cNvSpPr>
          <p:nvPr>
            <p:ph type="sldNum" sz="quarter" idx="12"/>
          </p:nvPr>
        </p:nvSpPr>
        <p:spPr/>
        <p:txBody>
          <a:bodyPr/>
          <a:lstStyle/>
          <a:p>
            <a:pPr>
              <a:defRPr/>
            </a:pPr>
            <a:fld id="{820A653E-579F-4AB6-ACA4-8D7BA3ED0AF2}" type="slidenum">
              <a:rPr lang="zh-TW" altLang="en-US" smtClean="0"/>
              <a:pPr>
                <a:defRPr/>
              </a:pPr>
              <a:t>‹#›</a:t>
            </a:fld>
            <a:endParaRPr lang="zh-TW" altLang="en-US"/>
          </a:p>
        </p:txBody>
      </p:sp>
      <p:sp>
        <p:nvSpPr>
          <p:cNvPr id="8" name="矩形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圖片版面配置區 2"/>
          <p:cNvSpPr>
            <a:spLocks noGrp="1"/>
          </p:cNvSpPr>
          <p:nvPr>
            <p:ph type="pic" idx="1"/>
          </p:nvPr>
        </p:nvSpPr>
        <p:spPr>
          <a:xfrm>
            <a:off x="838200" y="1143004"/>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zh-TW" altLang="en-US"/>
              <a:t>按一下圖示以新增圖片</a:t>
            </a:r>
            <a:endParaRPr kumimoji="0" lang="en-US" dirty="0"/>
          </a:p>
        </p:txBody>
      </p:sp>
      <p:sp>
        <p:nvSpPr>
          <p:cNvPr id="9" name="流程圖: 程序 8"/>
          <p:cNvSpPr/>
          <p:nvPr/>
        </p:nvSpPr>
        <p:spPr>
          <a:xfrm rot="19468671">
            <a:off x="396725" y="954342"/>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流程圖: 程序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文字版面配置區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zh-TW" altLang="en-US"/>
              <a:t>按一下以編輯母片文字樣式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日期版面配置區 3"/>
          <p:cNvSpPr>
            <a:spLocks noGrp="1"/>
          </p:cNvSpPr>
          <p:nvPr>
            <p:ph type="dt" sz="half" idx="10"/>
          </p:nvPr>
        </p:nvSpPr>
        <p:spPr/>
        <p:txBody>
          <a:bodyPr/>
          <a:lstStyle/>
          <a:p>
            <a:pPr>
              <a:defRPr/>
            </a:pPr>
            <a:fld id="{ABF665B3-DCBC-492D-A486-D4E78FB74F05}" type="datetimeFigureOut">
              <a:rPr lang="zh-TW" altLang="en-US" smtClean="0"/>
              <a:pPr>
                <a:defRPr/>
              </a:pPr>
              <a:t>2026/9/17</a:t>
            </a:fld>
            <a:endParaRPr lang="zh-TW" altLang="en-US"/>
          </a:p>
        </p:txBody>
      </p:sp>
      <p:sp>
        <p:nvSpPr>
          <p:cNvPr id="5" name="頁尾版面配置區 4"/>
          <p:cNvSpPr>
            <a:spLocks noGrp="1"/>
          </p:cNvSpPr>
          <p:nvPr>
            <p:ph type="ftr" sz="quarter"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ED86DFEB-51B3-4022-976E-709258407FD7}" type="slidenum">
              <a:rPr lang="zh-TW" altLang="en-US" smtClean="0"/>
              <a:pPr>
                <a:defRPr/>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274640"/>
            <a:ext cx="1828800" cy="5851525"/>
          </a:xfrm>
        </p:spPr>
        <p:txBody>
          <a:bodyPr vert="eaVert"/>
          <a:lstStyle/>
          <a:p>
            <a:r>
              <a:rPr kumimoji="0" lang="zh-TW" altLang="en-US"/>
              <a:t>按一下以編輯母片標題樣式</a:t>
            </a:r>
            <a:endParaRPr kumimoji="0" lang="en-US"/>
          </a:p>
        </p:txBody>
      </p:sp>
      <p:sp>
        <p:nvSpPr>
          <p:cNvPr id="3" name="直排文字版面配置區 2"/>
          <p:cNvSpPr>
            <a:spLocks noGrp="1"/>
          </p:cNvSpPr>
          <p:nvPr>
            <p:ph type="body" orient="vert" idx="1"/>
          </p:nvPr>
        </p:nvSpPr>
        <p:spPr>
          <a:xfrm>
            <a:off x="1143000" y="274641"/>
            <a:ext cx="5562600" cy="5851525"/>
          </a:xfrm>
        </p:spPr>
        <p:txBody>
          <a:bodyPr vert="eaVer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日期版面配置區 3"/>
          <p:cNvSpPr>
            <a:spLocks noGrp="1"/>
          </p:cNvSpPr>
          <p:nvPr>
            <p:ph type="dt" sz="half" idx="10"/>
          </p:nvPr>
        </p:nvSpPr>
        <p:spPr/>
        <p:txBody>
          <a:bodyPr/>
          <a:lstStyle/>
          <a:p>
            <a:pPr>
              <a:defRPr/>
            </a:pPr>
            <a:fld id="{DFA179DC-5CC8-4D03-8DE9-4A7808223BEA}" type="datetimeFigureOut">
              <a:rPr lang="zh-TW" altLang="en-US" smtClean="0"/>
              <a:pPr>
                <a:defRPr/>
              </a:pPr>
              <a:t>2026/9/17</a:t>
            </a:fld>
            <a:endParaRPr lang="zh-TW" altLang="en-US"/>
          </a:p>
        </p:txBody>
      </p:sp>
      <p:sp>
        <p:nvSpPr>
          <p:cNvPr id="5" name="頁尾版面配置區 4"/>
          <p:cNvSpPr>
            <a:spLocks noGrp="1"/>
          </p:cNvSpPr>
          <p:nvPr>
            <p:ph type="ftr" sz="quarter"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6B9F8D05-98C3-486E-87F8-1C4B50107C0A}" type="slidenum">
              <a:rPr lang="zh-TW" altLang="en-US" smtClean="0"/>
              <a:pPr>
                <a:defRPr/>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圓形圖 6"/>
          <p:cNvSpPr/>
          <p:nvPr/>
        </p:nvSpPr>
        <p:spPr>
          <a:xfrm>
            <a:off x="-815926"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橢圓 7"/>
          <p:cNvSpPr/>
          <p:nvPr/>
        </p:nvSpPr>
        <p:spPr>
          <a:xfrm>
            <a:off x="168818" y="21103"/>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甜甜圈 10"/>
          <p:cNvSpPr/>
          <p:nvPr/>
        </p:nvSpPr>
        <p:spPr>
          <a:xfrm rot="2315675">
            <a:off x="182882" y="1055078"/>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矩形 11"/>
          <p:cNvSpPr/>
          <p:nvPr/>
        </p:nvSpPr>
        <p:spPr>
          <a:xfrm>
            <a:off x="1012874"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標題版面配置區 4"/>
          <p:cNvSpPr>
            <a:spLocks noGrp="1"/>
          </p:cNvSpPr>
          <p:nvPr>
            <p:ph type="title"/>
          </p:nvPr>
        </p:nvSpPr>
        <p:spPr>
          <a:xfrm>
            <a:off x="1435608" y="274638"/>
            <a:ext cx="7498080" cy="1143000"/>
          </a:xfrm>
          <a:prstGeom prst="rect">
            <a:avLst/>
          </a:prstGeom>
        </p:spPr>
        <p:txBody>
          <a:bodyPr anchor="ctr">
            <a:normAutofit/>
          </a:bodyPr>
          <a:lstStyle/>
          <a:p>
            <a:r>
              <a:rPr kumimoji="0" lang="zh-TW" altLang="en-US"/>
              <a:t>按一下以編輯母片標題樣式</a:t>
            </a:r>
            <a:endParaRPr kumimoji="0" lang="en-US"/>
          </a:p>
        </p:txBody>
      </p:sp>
      <p:sp>
        <p:nvSpPr>
          <p:cNvPr id="9" name="文字版面配置區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zh-TW" altLang="en-US"/>
              <a:t>按一下以編輯母片文字樣式</a:t>
            </a:r>
          </a:p>
          <a:p>
            <a:pPr lvl="1" eaLnBrk="1" latinLnBrk="0" hangingPunct="1"/>
            <a:r>
              <a:rPr kumimoji="0" lang="zh-TW" altLang="en-US"/>
              <a:t>第二層</a:t>
            </a:r>
          </a:p>
          <a:p>
            <a:pPr lvl="2" eaLnBrk="1" latinLnBrk="0" hangingPunct="1"/>
            <a:r>
              <a:rPr kumimoji="0" lang="zh-TW" altLang="en-US"/>
              <a:t>第三層</a:t>
            </a:r>
          </a:p>
          <a:p>
            <a:pPr lvl="3" eaLnBrk="1" latinLnBrk="0" hangingPunct="1"/>
            <a:r>
              <a:rPr kumimoji="0" lang="zh-TW" altLang="en-US"/>
              <a:t>第四層</a:t>
            </a:r>
          </a:p>
          <a:p>
            <a:pPr lvl="4" eaLnBrk="1" latinLnBrk="0" hangingPunct="1"/>
            <a:r>
              <a:rPr kumimoji="0" lang="zh-TW" altLang="en-US"/>
              <a:t>第五層</a:t>
            </a:r>
            <a:endParaRPr kumimoji="0" lang="en-US"/>
          </a:p>
        </p:txBody>
      </p:sp>
      <p:sp>
        <p:nvSpPr>
          <p:cNvPr id="24" name="日期版面配置區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fld id="{86E9919F-CEC2-4108-AAA1-5557CBD313B2}" type="datetimeFigureOut">
              <a:rPr lang="zh-TW" altLang="en-US" smtClean="0"/>
              <a:pPr>
                <a:defRPr/>
              </a:pPr>
              <a:t>2026/9/17</a:t>
            </a:fld>
            <a:endParaRPr lang="zh-TW" altLang="en-US"/>
          </a:p>
        </p:txBody>
      </p:sp>
      <p:sp>
        <p:nvSpPr>
          <p:cNvPr id="10" name="頁尾版面配置區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zh-TW" altLang="en-US"/>
          </a:p>
        </p:txBody>
      </p:sp>
      <p:sp>
        <p:nvSpPr>
          <p:cNvPr id="22" name="投影片編號版面配置區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A1AAA916-064D-46B2-8241-837A41EE824A}" type="slidenum">
              <a:rPr lang="zh-TW" altLang="en-US" smtClean="0"/>
              <a:pPr>
                <a:defRPr/>
              </a:pPr>
              <a:t>‹#›</a:t>
            </a:fld>
            <a:endParaRPr lang="zh-TW" altLang="en-US"/>
          </a:p>
        </p:txBody>
      </p:sp>
      <p:sp>
        <p:nvSpPr>
          <p:cNvPr id="15" name="矩形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AutoShape 7" descr="wlmailhtml:%7b41BD7589-D037-4149-AE07-1CCAC47122ED%7dmid://00000034/!cid:_1_0DFA9BD80DFA8260001D382E48257E34"/>
          <p:cNvSpPr>
            <a:spLocks noChangeAspect="1" noChangeArrowheads="1"/>
          </p:cNvSpPr>
          <p:nvPr/>
        </p:nvSpPr>
        <p:spPr bwMode="auto">
          <a:xfrm>
            <a:off x="169333" y="-125016"/>
            <a:ext cx="4064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8" name="AutoShape 9" descr="wlmailhtml:%7b41BD7589-D037-4149-AE07-1CCAC47122ED%7dmid://00000034/!cid:_1_0DFA9BD80DFA8260001D382E48257E34"/>
          <p:cNvSpPr>
            <a:spLocks noChangeAspect="1" noChangeArrowheads="1"/>
          </p:cNvSpPr>
          <p:nvPr/>
        </p:nvSpPr>
        <p:spPr bwMode="auto">
          <a:xfrm>
            <a:off x="452967" y="160734"/>
            <a:ext cx="4064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9" name="AutoShape 11" descr="wlmailhtml:%7b41BD7589-D037-4149-AE07-1CCAC47122ED%7dmid://00000034/!cid:_1_0DFA9BD80DFA8260001D382E48257E34"/>
          <p:cNvSpPr>
            <a:spLocks noChangeAspect="1" noChangeArrowheads="1"/>
          </p:cNvSpPr>
          <p:nvPr/>
        </p:nvSpPr>
        <p:spPr bwMode="auto">
          <a:xfrm>
            <a:off x="656167" y="275034"/>
            <a:ext cx="4064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solidFill>
                <a:prstClr val="black"/>
              </a:solidFill>
            </a:endParaRPr>
          </a:p>
        </p:txBody>
      </p:sp>
      <p:sp>
        <p:nvSpPr>
          <p:cNvPr id="12" name="文字方塊 2"/>
          <p:cNvSpPr txBox="1">
            <a:spLocks noChangeArrowheads="1"/>
          </p:cNvSpPr>
          <p:nvPr/>
        </p:nvSpPr>
        <p:spPr bwMode="auto">
          <a:xfrm>
            <a:off x="1" y="188640"/>
            <a:ext cx="9143999" cy="523220"/>
          </a:xfrm>
          <a:prstGeom prst="rect">
            <a:avLst/>
          </a:prstGeom>
          <a:noFill/>
          <a:ln w="9525">
            <a:noFill/>
            <a:miter lim="800000"/>
            <a:headEnd/>
            <a:tailEnd/>
          </a:ln>
        </p:spPr>
        <p:txBody>
          <a:bodyPr wrap="square">
            <a:spAutoFit/>
          </a:bodyPr>
          <a:lstStyle/>
          <a:p>
            <a:r>
              <a:rPr lang="zh-TW" altLang="en-US" sz="2800" dirty="0">
                <a:solidFill>
                  <a:srgbClr val="0000FF"/>
                </a:solidFill>
                <a:latin typeface="標楷體" pitchFamily="65" charset="-120"/>
                <a:ea typeface="標楷體" pitchFamily="65" charset="-120"/>
              </a:rPr>
              <a:t>屏科大企業管理系學期</a:t>
            </a:r>
            <a:r>
              <a:rPr lang="en-US" altLang="zh-TW" sz="2800" dirty="0">
                <a:solidFill>
                  <a:srgbClr val="0000FF"/>
                </a:solidFill>
                <a:latin typeface="標楷體" pitchFamily="65" charset="-120"/>
                <a:ea typeface="標楷體" pitchFamily="65" charset="-120"/>
              </a:rPr>
              <a:t>(115</a:t>
            </a:r>
            <a:r>
              <a:rPr lang="zh-TW" altLang="en-US" sz="2800" dirty="0">
                <a:solidFill>
                  <a:srgbClr val="0000FF"/>
                </a:solidFill>
                <a:latin typeface="標楷體" pitchFamily="65" charset="-120"/>
                <a:ea typeface="標楷體" pitchFamily="65" charset="-120"/>
              </a:rPr>
              <a:t>年</a:t>
            </a:r>
            <a:r>
              <a:rPr lang="en-US" altLang="zh-TW" sz="2800" dirty="0">
                <a:solidFill>
                  <a:srgbClr val="0000FF"/>
                </a:solidFill>
                <a:latin typeface="標楷體" pitchFamily="65" charset="-120"/>
                <a:ea typeface="標楷體" pitchFamily="65" charset="-120"/>
              </a:rPr>
              <a:t>2</a:t>
            </a:r>
            <a:r>
              <a:rPr lang="zh-TW" altLang="en-US" sz="2800" dirty="0">
                <a:solidFill>
                  <a:srgbClr val="0000FF"/>
                </a:solidFill>
                <a:latin typeface="標楷體" pitchFamily="65" charset="-120"/>
                <a:ea typeface="標楷體" pitchFamily="65" charset="-120"/>
              </a:rPr>
              <a:t>月</a:t>
            </a:r>
            <a:r>
              <a:rPr lang="en-US" altLang="zh-TW" sz="2800" dirty="0">
                <a:solidFill>
                  <a:srgbClr val="0000FF"/>
                </a:solidFill>
                <a:latin typeface="標楷體" pitchFamily="65" charset="-120"/>
                <a:ea typeface="標楷體" pitchFamily="65" charset="-120"/>
              </a:rPr>
              <a:t>~6</a:t>
            </a:r>
            <a:r>
              <a:rPr lang="zh-TW" altLang="en-US" sz="2800" dirty="0">
                <a:solidFill>
                  <a:srgbClr val="0000FF"/>
                </a:solidFill>
                <a:latin typeface="標楷體" pitchFamily="65" charset="-120"/>
                <a:ea typeface="標楷體" pitchFamily="65" charset="-120"/>
              </a:rPr>
              <a:t>月</a:t>
            </a:r>
            <a:r>
              <a:rPr lang="en-US" altLang="zh-TW" sz="2800" dirty="0">
                <a:solidFill>
                  <a:srgbClr val="0000FF"/>
                </a:solidFill>
                <a:latin typeface="標楷體" pitchFamily="65" charset="-120"/>
                <a:ea typeface="標楷體" pitchFamily="65" charset="-120"/>
              </a:rPr>
              <a:t>)</a:t>
            </a:r>
            <a:r>
              <a:rPr lang="zh-TW" altLang="en-US" sz="2800" dirty="0">
                <a:solidFill>
                  <a:srgbClr val="0000FF"/>
                </a:solidFill>
                <a:latin typeface="標楷體" pitchFamily="65" charset="-120"/>
                <a:ea typeface="標楷體" pitchFamily="65" charset="-120"/>
              </a:rPr>
              <a:t>校外實習機構</a:t>
            </a:r>
            <a:endParaRPr lang="zh-TW" altLang="en-US" sz="2800" b="1" dirty="0">
              <a:solidFill>
                <a:srgbClr val="0000FF"/>
              </a:solidFill>
              <a:latin typeface="華康漆隸體 Std W5" pitchFamily="82" charset="-120"/>
              <a:ea typeface="華康漆隸體 Std W5" pitchFamily="82" charset="-120"/>
              <a:cs typeface="華康儷黑 Std W5"/>
            </a:endParaRPr>
          </a:p>
        </p:txBody>
      </p:sp>
      <p:graphicFrame>
        <p:nvGraphicFramePr>
          <p:cNvPr id="5" name="表格 4">
            <a:extLst>
              <a:ext uri="{FF2B5EF4-FFF2-40B4-BE49-F238E27FC236}">
                <a16:creationId xmlns:a16="http://schemas.microsoft.com/office/drawing/2014/main" id="{F7B74B38-1985-48F8-A509-6A3F1536B2D1}"/>
              </a:ext>
            </a:extLst>
          </p:cNvPr>
          <p:cNvGraphicFramePr>
            <a:graphicFrameLocks noGrp="1"/>
          </p:cNvGraphicFramePr>
          <p:nvPr>
            <p:extLst>
              <p:ext uri="{D42A27DB-BD31-4B8C-83A1-F6EECF244321}">
                <p14:modId xmlns:p14="http://schemas.microsoft.com/office/powerpoint/2010/main" val="2487071442"/>
              </p:ext>
            </p:extLst>
          </p:nvPr>
        </p:nvGraphicFramePr>
        <p:xfrm>
          <a:off x="1" y="806860"/>
          <a:ext cx="9143999" cy="5795583"/>
        </p:xfrm>
        <a:graphic>
          <a:graphicData uri="http://schemas.openxmlformats.org/drawingml/2006/table">
            <a:tbl>
              <a:tblPr/>
              <a:tblGrid>
                <a:gridCol w="1798820">
                  <a:extLst>
                    <a:ext uri="{9D8B030D-6E8A-4147-A177-3AD203B41FA5}">
                      <a16:colId xmlns:a16="http://schemas.microsoft.com/office/drawing/2014/main" val="3875790031"/>
                    </a:ext>
                  </a:extLst>
                </a:gridCol>
                <a:gridCol w="1261012">
                  <a:extLst>
                    <a:ext uri="{9D8B030D-6E8A-4147-A177-3AD203B41FA5}">
                      <a16:colId xmlns:a16="http://schemas.microsoft.com/office/drawing/2014/main" val="4055231188"/>
                    </a:ext>
                  </a:extLst>
                </a:gridCol>
                <a:gridCol w="1872207">
                  <a:extLst>
                    <a:ext uri="{9D8B030D-6E8A-4147-A177-3AD203B41FA5}">
                      <a16:colId xmlns:a16="http://schemas.microsoft.com/office/drawing/2014/main" val="4102635083"/>
                    </a:ext>
                  </a:extLst>
                </a:gridCol>
                <a:gridCol w="3528392">
                  <a:extLst>
                    <a:ext uri="{9D8B030D-6E8A-4147-A177-3AD203B41FA5}">
                      <a16:colId xmlns:a16="http://schemas.microsoft.com/office/drawing/2014/main" val="1284870060"/>
                    </a:ext>
                  </a:extLst>
                </a:gridCol>
                <a:gridCol w="683568">
                  <a:extLst>
                    <a:ext uri="{9D8B030D-6E8A-4147-A177-3AD203B41FA5}">
                      <a16:colId xmlns:a16="http://schemas.microsoft.com/office/drawing/2014/main" val="1824341000"/>
                    </a:ext>
                  </a:extLst>
                </a:gridCol>
              </a:tblGrid>
              <a:tr h="1025451">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實習機構名稱</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實習職能</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實習津貼</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備註</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rPr>
                        <a:t>狀態</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149926475"/>
                  </a:ext>
                </a:extLst>
              </a:tr>
              <a:tr h="1025451">
                <a:tc>
                  <a:txBody>
                    <a:bodyPr/>
                    <a:lstStyle/>
                    <a:p>
                      <a:r>
                        <a:rPr lang="zh-TW" altLang="en-US" sz="1600" dirty="0"/>
                        <a:t>本源興股份有限公司</a:t>
                      </a:r>
                      <a:r>
                        <a:rPr lang="en-US" altLang="zh-TW" sz="1600" dirty="0"/>
                        <a:t>(</a:t>
                      </a:r>
                      <a:r>
                        <a:rPr lang="zh-TW" altLang="en-US" sz="1600" dirty="0"/>
                        <a:t>桃一廠</a:t>
                      </a:r>
                      <a:r>
                        <a:rPr lang="en-US" altLang="zh-TW" sz="1600" dirty="0"/>
                        <a:t>)</a:t>
                      </a:r>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r>
                        <a:rPr lang="zh-TW" altLang="en-US" sz="1600" dirty="0"/>
                        <a:t>塑膠加工行政助理</a:t>
                      </a:r>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r>
                        <a:rPr kumimoji="0" lang="zh-TW" altLang="zh-TW" sz="1600" kern="1200" dirty="0">
                          <a:solidFill>
                            <a:schemeClr val="tx1"/>
                          </a:solidFill>
                          <a:effectLst/>
                          <a:latin typeface="+mn-lt"/>
                          <a:ea typeface="+mn-ea"/>
                          <a:cs typeface="+mn-cs"/>
                        </a:rPr>
                        <a:t>月薪 </a:t>
                      </a:r>
                      <a:r>
                        <a:rPr kumimoji="0" lang="en-US" altLang="zh-TW" sz="1600" kern="1200" dirty="0" smtClean="0">
                          <a:solidFill>
                            <a:schemeClr val="tx1"/>
                          </a:solidFill>
                          <a:effectLst/>
                          <a:latin typeface="+mn-lt"/>
                          <a:ea typeface="+mn-ea"/>
                          <a:cs typeface="+mn-cs"/>
                        </a:rPr>
                        <a:t>$30,000</a:t>
                      </a:r>
                      <a:r>
                        <a:rPr kumimoji="0" lang="zh-TW" altLang="zh-TW" sz="1600" kern="1200" dirty="0">
                          <a:solidFill>
                            <a:schemeClr val="tx1"/>
                          </a:solidFill>
                          <a:effectLst/>
                          <a:latin typeface="+mn-lt"/>
                          <a:ea typeface="+mn-ea"/>
                          <a:cs typeface="+mn-cs"/>
                        </a:rPr>
                        <a:t>元至 </a:t>
                      </a:r>
                      <a:r>
                        <a:rPr kumimoji="0" lang="en-US" altLang="zh-TW" sz="1600" kern="1200" dirty="0">
                          <a:solidFill>
                            <a:schemeClr val="tx1"/>
                          </a:solidFill>
                          <a:effectLst/>
                          <a:latin typeface="+mn-lt"/>
                          <a:ea typeface="+mn-ea"/>
                          <a:cs typeface="+mn-cs"/>
                        </a:rPr>
                        <a:t>$</a:t>
                      </a:r>
                      <a:r>
                        <a:rPr kumimoji="0" lang="en-US" altLang="zh-TW" sz="1600" kern="1200" dirty="0" smtClean="0">
                          <a:solidFill>
                            <a:schemeClr val="tx1"/>
                          </a:solidFill>
                          <a:effectLst/>
                          <a:latin typeface="+mn-lt"/>
                          <a:ea typeface="+mn-ea"/>
                          <a:cs typeface="+mn-cs"/>
                        </a:rPr>
                        <a:t>33,000</a:t>
                      </a:r>
                      <a:r>
                        <a:rPr kumimoji="0" lang="zh-TW" altLang="zh-TW" sz="1600" kern="1200" dirty="0">
                          <a:solidFill>
                            <a:schemeClr val="tx1"/>
                          </a:solidFill>
                          <a:effectLst/>
                          <a:latin typeface="+mn-lt"/>
                          <a:ea typeface="+mn-ea"/>
                          <a:cs typeface="+mn-cs"/>
                        </a:rPr>
                        <a:t>元</a:t>
                      </a:r>
                      <a:endParaRPr lang="en-US" altLang="zh-TW" sz="1600" dirty="0"/>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r>
                        <a:rPr kumimoji="0" lang="en-US" altLang="zh-TW" sz="1600" kern="1200" dirty="0">
                          <a:solidFill>
                            <a:schemeClr val="tx1"/>
                          </a:solidFill>
                          <a:effectLst/>
                          <a:latin typeface="+mn-lt"/>
                          <a:ea typeface="+mn-ea"/>
                          <a:cs typeface="+mn-cs"/>
                        </a:rPr>
                        <a:t>1.</a:t>
                      </a:r>
                      <a:r>
                        <a:rPr kumimoji="0" lang="zh-TW" altLang="zh-TW" sz="1600" kern="1200" dirty="0">
                          <a:solidFill>
                            <a:schemeClr val="tx1"/>
                          </a:solidFill>
                          <a:effectLst/>
                          <a:latin typeface="+mn-lt"/>
                          <a:ea typeface="+mn-ea"/>
                          <a:cs typeface="+mn-cs"/>
                        </a:rPr>
                        <a:t>協助部門主管處理所交辦的事項</a:t>
                      </a:r>
                      <a:r>
                        <a:rPr kumimoji="0" lang="en-US" altLang="zh-TW" sz="1600" kern="1200" dirty="0">
                          <a:solidFill>
                            <a:schemeClr val="tx1"/>
                          </a:solidFill>
                          <a:effectLst/>
                          <a:latin typeface="+mn-lt"/>
                          <a:ea typeface="+mn-ea"/>
                          <a:cs typeface="+mn-cs"/>
                        </a:rPr>
                        <a:t/>
                      </a:r>
                      <a:br>
                        <a:rPr kumimoji="0" lang="en-US" altLang="zh-TW" sz="1600" kern="1200" dirty="0">
                          <a:solidFill>
                            <a:schemeClr val="tx1"/>
                          </a:solidFill>
                          <a:effectLst/>
                          <a:latin typeface="+mn-lt"/>
                          <a:ea typeface="+mn-ea"/>
                          <a:cs typeface="+mn-cs"/>
                        </a:rPr>
                      </a:br>
                      <a:r>
                        <a:rPr kumimoji="0" lang="en-US" altLang="zh-TW" sz="1600" kern="1200" dirty="0">
                          <a:solidFill>
                            <a:schemeClr val="tx1"/>
                          </a:solidFill>
                          <a:effectLst/>
                          <a:latin typeface="+mn-lt"/>
                          <a:ea typeface="+mn-ea"/>
                          <a:cs typeface="+mn-cs"/>
                        </a:rPr>
                        <a:t>2.</a:t>
                      </a:r>
                      <a:r>
                        <a:rPr kumimoji="0" lang="zh-TW" altLang="zh-TW" sz="1600" kern="1200" dirty="0">
                          <a:solidFill>
                            <a:schemeClr val="tx1"/>
                          </a:solidFill>
                          <a:effectLst/>
                          <a:latin typeface="+mn-lt"/>
                          <a:ea typeface="+mn-ea"/>
                          <a:cs typeface="+mn-cs"/>
                        </a:rPr>
                        <a:t>協助會議、活動籌備、準備統計報表、書面報告、簡報等資料</a:t>
                      </a:r>
                    </a:p>
                    <a:p>
                      <a:r>
                        <a:rPr kumimoji="0" lang="en-US" altLang="zh-TW" sz="1600" kern="1200" dirty="0">
                          <a:solidFill>
                            <a:schemeClr val="tx1"/>
                          </a:solidFill>
                          <a:effectLst/>
                          <a:latin typeface="+mn-lt"/>
                          <a:ea typeface="+mn-ea"/>
                          <a:cs typeface="+mn-cs"/>
                        </a:rPr>
                        <a:t>3.</a:t>
                      </a:r>
                      <a:r>
                        <a:rPr kumimoji="0" lang="zh-TW" altLang="zh-TW" sz="1600" kern="1200" dirty="0">
                          <a:solidFill>
                            <a:schemeClr val="tx1"/>
                          </a:solidFill>
                          <a:effectLst/>
                          <a:latin typeface="+mn-lt"/>
                          <a:ea typeface="+mn-ea"/>
                          <a:cs typeface="+mn-cs"/>
                        </a:rPr>
                        <a:t>維護辦公室環境與設備之整潔</a:t>
                      </a:r>
                      <a:r>
                        <a:rPr kumimoji="0" lang="en-US" altLang="zh-TW" sz="1600" kern="1200" dirty="0">
                          <a:solidFill>
                            <a:schemeClr val="tx1"/>
                          </a:solidFill>
                          <a:effectLst/>
                          <a:latin typeface="+mn-lt"/>
                          <a:ea typeface="+mn-ea"/>
                          <a:cs typeface="+mn-cs"/>
                        </a:rPr>
                        <a:t> (</a:t>
                      </a:r>
                      <a:r>
                        <a:rPr kumimoji="0" lang="zh-TW" altLang="zh-TW" sz="1600" kern="1200" dirty="0">
                          <a:solidFill>
                            <a:schemeClr val="tx1"/>
                          </a:solidFill>
                          <a:effectLst/>
                          <a:latin typeface="+mn-lt"/>
                          <a:ea typeface="+mn-ea"/>
                          <a:cs typeface="+mn-cs"/>
                        </a:rPr>
                        <a:t>視各公司規定</a:t>
                      </a:r>
                      <a:r>
                        <a:rPr kumimoji="0" lang="en-US" altLang="zh-TW" sz="1600" kern="1200" dirty="0">
                          <a:solidFill>
                            <a:schemeClr val="tx1"/>
                          </a:solidFill>
                          <a:effectLst/>
                          <a:latin typeface="+mn-lt"/>
                          <a:ea typeface="+mn-ea"/>
                          <a:cs typeface="+mn-cs"/>
                        </a:rPr>
                        <a:t>)</a:t>
                      </a:r>
                      <a:br>
                        <a:rPr kumimoji="0" lang="en-US" altLang="zh-TW" sz="1600" kern="1200" dirty="0">
                          <a:solidFill>
                            <a:schemeClr val="tx1"/>
                          </a:solidFill>
                          <a:effectLst/>
                          <a:latin typeface="+mn-lt"/>
                          <a:ea typeface="+mn-ea"/>
                          <a:cs typeface="+mn-cs"/>
                        </a:rPr>
                      </a:br>
                      <a:r>
                        <a:rPr kumimoji="0" lang="en-US" altLang="zh-TW" sz="1600" kern="1200" dirty="0">
                          <a:solidFill>
                            <a:schemeClr val="tx1"/>
                          </a:solidFill>
                          <a:effectLst/>
                          <a:latin typeface="+mn-lt"/>
                          <a:ea typeface="+mn-ea"/>
                          <a:cs typeface="+mn-cs"/>
                        </a:rPr>
                        <a:t>4.</a:t>
                      </a:r>
                      <a:r>
                        <a:rPr kumimoji="0" lang="zh-TW" altLang="zh-TW" sz="1600" kern="1200" dirty="0">
                          <a:solidFill>
                            <a:schemeClr val="tx1"/>
                          </a:solidFill>
                          <a:effectLst/>
                          <a:latin typeface="+mn-lt"/>
                          <a:ea typeface="+mn-ea"/>
                          <a:cs typeface="+mn-cs"/>
                        </a:rPr>
                        <a:t>辦公室耗材管理及其他主管交待事項</a:t>
                      </a:r>
                      <a:r>
                        <a:rPr kumimoji="0" lang="en-US" altLang="zh-TW" sz="1600" kern="1200" dirty="0">
                          <a:solidFill>
                            <a:schemeClr val="tx1"/>
                          </a:solidFill>
                          <a:effectLst/>
                          <a:latin typeface="+mn-lt"/>
                          <a:ea typeface="+mn-ea"/>
                          <a:cs typeface="+mn-cs"/>
                        </a:rPr>
                        <a:t/>
                      </a:r>
                      <a:br>
                        <a:rPr kumimoji="0" lang="en-US" altLang="zh-TW" sz="1600" kern="1200" dirty="0">
                          <a:solidFill>
                            <a:schemeClr val="tx1"/>
                          </a:solidFill>
                          <a:effectLst/>
                          <a:latin typeface="+mn-lt"/>
                          <a:ea typeface="+mn-ea"/>
                          <a:cs typeface="+mn-cs"/>
                        </a:rPr>
                      </a:br>
                      <a:r>
                        <a:rPr kumimoji="0" lang="en-US" altLang="zh-TW" sz="1600" kern="1200" dirty="0">
                          <a:solidFill>
                            <a:schemeClr val="tx1"/>
                          </a:solidFill>
                          <a:effectLst/>
                          <a:latin typeface="+mn-lt"/>
                          <a:ea typeface="+mn-ea"/>
                          <a:cs typeface="+mn-cs"/>
                        </a:rPr>
                        <a:t>5.</a:t>
                      </a:r>
                      <a:r>
                        <a:rPr kumimoji="0" lang="zh-TW" altLang="zh-TW" sz="1600" kern="1200" dirty="0">
                          <a:solidFill>
                            <a:schemeClr val="tx1"/>
                          </a:solidFill>
                          <a:effectLst/>
                          <a:latin typeface="+mn-lt"/>
                          <a:ea typeface="+mn-ea"/>
                          <a:cs typeface="+mn-cs"/>
                        </a:rPr>
                        <a:t>協助主管處理相關庶務與文書工作</a:t>
                      </a:r>
                      <a:r>
                        <a:rPr kumimoji="0" lang="en-US" altLang="zh-TW" sz="1600" kern="1200" dirty="0">
                          <a:solidFill>
                            <a:schemeClr val="tx1"/>
                          </a:solidFill>
                          <a:effectLst/>
                          <a:latin typeface="+mn-lt"/>
                          <a:ea typeface="+mn-ea"/>
                          <a:cs typeface="+mn-cs"/>
                        </a:rPr>
                        <a:t/>
                      </a:r>
                      <a:br>
                        <a:rPr kumimoji="0" lang="en-US" altLang="zh-TW" sz="1600" kern="1200" dirty="0">
                          <a:solidFill>
                            <a:schemeClr val="tx1"/>
                          </a:solidFill>
                          <a:effectLst/>
                          <a:latin typeface="+mn-lt"/>
                          <a:ea typeface="+mn-ea"/>
                          <a:cs typeface="+mn-cs"/>
                        </a:rPr>
                      </a:br>
                      <a:r>
                        <a:rPr kumimoji="0" lang="en-US" altLang="zh-TW" sz="1600" kern="1200" dirty="0">
                          <a:solidFill>
                            <a:schemeClr val="tx1"/>
                          </a:solidFill>
                          <a:effectLst/>
                          <a:latin typeface="+mn-lt"/>
                          <a:ea typeface="+mn-ea"/>
                          <a:cs typeface="+mn-cs"/>
                        </a:rPr>
                        <a:t>6.</a:t>
                      </a:r>
                      <a:r>
                        <a:rPr kumimoji="0" lang="zh-TW" altLang="zh-TW" sz="1600" kern="1200" dirty="0">
                          <a:solidFill>
                            <a:schemeClr val="tx1"/>
                          </a:solidFill>
                          <a:effectLst/>
                          <a:latin typeface="+mn-lt"/>
                          <a:ea typeface="+mn-ea"/>
                          <a:cs typeface="+mn-cs"/>
                        </a:rPr>
                        <a:t>假日支援現場入庫與製程巡檢</a:t>
                      </a:r>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525987804"/>
                  </a:ext>
                </a:extLst>
              </a:tr>
              <a:tr h="10254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t>本源興股份有限公司</a:t>
                      </a:r>
                      <a:r>
                        <a:rPr lang="en-US" altLang="zh-TW" sz="1600" dirty="0"/>
                        <a:t>(</a:t>
                      </a:r>
                      <a:r>
                        <a:rPr lang="zh-TW" altLang="en-US" sz="1600" dirty="0"/>
                        <a:t>桃一廠</a:t>
                      </a:r>
                      <a:r>
                        <a:rPr lang="en-US" altLang="zh-TW" sz="1600" dirty="0"/>
                        <a:t>)</a:t>
                      </a:r>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r>
                        <a:rPr kumimoji="0" lang="zh-TW" altLang="en-US" sz="1600" b="0" i="0" kern="1200" dirty="0">
                          <a:solidFill>
                            <a:schemeClr val="tx1"/>
                          </a:solidFill>
                          <a:effectLst/>
                          <a:latin typeface="+mn-lt"/>
                          <a:ea typeface="+mn-ea"/>
                          <a:cs typeface="+mn-cs"/>
                        </a:rPr>
                        <a:t>外銷業務助理</a:t>
                      </a:r>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r>
                        <a:rPr kumimoji="0" lang="zh-TW" altLang="en-US" sz="1600" b="0" i="0" kern="1200" dirty="0">
                          <a:solidFill>
                            <a:schemeClr val="tx1"/>
                          </a:solidFill>
                          <a:effectLst/>
                          <a:latin typeface="+mn-lt"/>
                          <a:ea typeface="+mn-ea"/>
                          <a:cs typeface="+mn-cs"/>
                        </a:rPr>
                        <a:t>月薪</a:t>
                      </a:r>
                      <a:r>
                        <a:rPr kumimoji="0" lang="en-US" altLang="zh-TW" sz="1600" b="0" i="0" kern="1200" dirty="0" smtClean="0">
                          <a:solidFill>
                            <a:schemeClr val="tx1"/>
                          </a:solidFill>
                          <a:effectLst/>
                          <a:latin typeface="+mn-lt"/>
                          <a:ea typeface="+mn-ea"/>
                          <a:cs typeface="+mn-cs"/>
                        </a:rPr>
                        <a:t>32,000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45,000</a:t>
                      </a:r>
                      <a:r>
                        <a:rPr kumimoji="0" lang="zh-TW" altLang="en-US" sz="1600" b="0" i="0" kern="1200" dirty="0">
                          <a:solidFill>
                            <a:schemeClr val="tx1"/>
                          </a:solidFill>
                          <a:effectLst/>
                          <a:latin typeface="+mn-lt"/>
                          <a:ea typeface="+mn-ea"/>
                          <a:cs typeface="+mn-cs"/>
                        </a:rPr>
                        <a:t>元</a:t>
                      </a:r>
                      <a:endParaRPr lang="en-US" altLang="zh-TW" sz="1600" dirty="0"/>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r>
                        <a:rPr kumimoji="0" lang="en-US" altLang="zh-TW" sz="1600" b="0" i="0" kern="1200" dirty="0">
                          <a:solidFill>
                            <a:schemeClr val="tx1"/>
                          </a:solidFill>
                          <a:effectLst/>
                          <a:latin typeface="+mn-lt"/>
                          <a:ea typeface="+mn-ea"/>
                          <a:cs typeface="+mn-cs"/>
                        </a:rPr>
                        <a:t>1. </a:t>
                      </a:r>
                      <a:r>
                        <a:rPr kumimoji="0" lang="zh-TW" altLang="en-US" sz="1600" b="0" i="0" kern="1200" dirty="0">
                          <a:solidFill>
                            <a:schemeClr val="tx1"/>
                          </a:solidFill>
                          <a:effectLst/>
                          <a:latin typeface="+mn-lt"/>
                          <a:ea typeface="+mn-ea"/>
                          <a:cs typeface="+mn-cs"/>
                        </a:rPr>
                        <a:t>協助開立訂單並追蹤產生產單位及安排出貨，</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 </a:t>
                      </a:r>
                      <a:r>
                        <a:rPr kumimoji="0" lang="zh-TW" altLang="en-US" sz="1600" b="0" i="0" kern="1200" dirty="0">
                          <a:solidFill>
                            <a:schemeClr val="tx1"/>
                          </a:solidFill>
                          <a:effectLst/>
                          <a:latin typeface="+mn-lt"/>
                          <a:ea typeface="+mn-ea"/>
                          <a:cs typeface="+mn-cs"/>
                        </a:rPr>
                        <a:t>協助業務核對 文件及歸納、管理存檔等等。</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 </a:t>
                      </a:r>
                      <a:r>
                        <a:rPr kumimoji="0" lang="zh-TW" altLang="en-US" sz="1600" b="0" i="0" kern="1200" dirty="0">
                          <a:solidFill>
                            <a:schemeClr val="tx1"/>
                          </a:solidFill>
                          <a:effectLst/>
                          <a:latin typeface="+mn-lt"/>
                          <a:ea typeface="+mn-ea"/>
                          <a:cs typeface="+mn-cs"/>
                        </a:rPr>
                        <a:t>出口文件製作與核對、文件歸納、管理。</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4. </a:t>
                      </a:r>
                      <a:r>
                        <a:rPr kumimoji="0" lang="zh-TW" altLang="en-US" sz="1600" b="0" i="0" kern="1200" dirty="0">
                          <a:solidFill>
                            <a:schemeClr val="tx1"/>
                          </a:solidFill>
                          <a:effectLst/>
                          <a:latin typeface="+mn-lt"/>
                          <a:ea typeface="+mn-ea"/>
                          <a:cs typeface="+mn-cs"/>
                        </a:rPr>
                        <a:t>公司相關行政事務、推廣活動參與。</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5. </a:t>
                      </a:r>
                      <a:r>
                        <a:rPr kumimoji="0" lang="zh-TW" altLang="en-US" sz="1600" b="0" i="0" kern="1200" dirty="0">
                          <a:solidFill>
                            <a:schemeClr val="tx1"/>
                          </a:solidFill>
                          <a:effectLst/>
                          <a:latin typeface="+mn-lt"/>
                          <a:ea typeface="+mn-ea"/>
                          <a:cs typeface="+mn-cs"/>
                        </a:rPr>
                        <a:t>其他主管交辦事項。 </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6. </a:t>
                      </a:r>
                      <a:r>
                        <a:rPr kumimoji="0" lang="zh-TW" altLang="en-US" sz="1600" b="0" i="0" kern="1200" dirty="0">
                          <a:solidFill>
                            <a:schemeClr val="tx1"/>
                          </a:solidFill>
                          <a:effectLst/>
                          <a:latin typeface="+mn-lt"/>
                          <a:ea typeface="+mn-ea"/>
                          <a:cs typeface="+mn-cs"/>
                        </a:rPr>
                        <a:t>無經驗可但熟悉貿易出口作業流程尤佳。</a:t>
                      </a:r>
                      <a:endParaRPr lang="zh-TW" altLang="en-US" sz="1600" dirty="0"/>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593507894"/>
                  </a:ext>
                </a:extLst>
              </a:tr>
            </a:tbl>
          </a:graphicData>
        </a:graphic>
      </p:graphicFrame>
    </p:spTree>
    <p:extLst>
      <p:ext uri="{BB962C8B-B14F-4D97-AF65-F5344CB8AC3E}">
        <p14:creationId xmlns:p14="http://schemas.microsoft.com/office/powerpoint/2010/main" val="1395017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C6131AC3-3E59-47CD-830B-8CE04E9B8DA3}"/>
              </a:ext>
            </a:extLst>
          </p:cNvPr>
          <p:cNvGraphicFramePr>
            <a:graphicFrameLocks noGrp="1"/>
          </p:cNvGraphicFramePr>
          <p:nvPr>
            <p:extLst>
              <p:ext uri="{D42A27DB-BD31-4B8C-83A1-F6EECF244321}">
                <p14:modId xmlns:p14="http://schemas.microsoft.com/office/powerpoint/2010/main" val="666003541"/>
              </p:ext>
            </p:extLst>
          </p:nvPr>
        </p:nvGraphicFramePr>
        <p:xfrm>
          <a:off x="0" y="836712"/>
          <a:ext cx="9143999" cy="5760640"/>
        </p:xfrm>
        <a:graphic>
          <a:graphicData uri="http://schemas.openxmlformats.org/drawingml/2006/table">
            <a:tbl>
              <a:tblPr/>
              <a:tblGrid>
                <a:gridCol w="1798820">
                  <a:extLst>
                    <a:ext uri="{9D8B030D-6E8A-4147-A177-3AD203B41FA5}">
                      <a16:colId xmlns:a16="http://schemas.microsoft.com/office/drawing/2014/main" val="2126772736"/>
                    </a:ext>
                  </a:extLst>
                </a:gridCol>
                <a:gridCol w="1261012">
                  <a:extLst>
                    <a:ext uri="{9D8B030D-6E8A-4147-A177-3AD203B41FA5}">
                      <a16:colId xmlns:a16="http://schemas.microsoft.com/office/drawing/2014/main" val="3087191250"/>
                    </a:ext>
                  </a:extLst>
                </a:gridCol>
                <a:gridCol w="1872207">
                  <a:extLst>
                    <a:ext uri="{9D8B030D-6E8A-4147-A177-3AD203B41FA5}">
                      <a16:colId xmlns:a16="http://schemas.microsoft.com/office/drawing/2014/main" val="2014875926"/>
                    </a:ext>
                  </a:extLst>
                </a:gridCol>
                <a:gridCol w="3528392">
                  <a:extLst>
                    <a:ext uri="{9D8B030D-6E8A-4147-A177-3AD203B41FA5}">
                      <a16:colId xmlns:a16="http://schemas.microsoft.com/office/drawing/2014/main" val="1656796171"/>
                    </a:ext>
                  </a:extLst>
                </a:gridCol>
                <a:gridCol w="683568">
                  <a:extLst>
                    <a:ext uri="{9D8B030D-6E8A-4147-A177-3AD203B41FA5}">
                      <a16:colId xmlns:a16="http://schemas.microsoft.com/office/drawing/2014/main" val="4104547744"/>
                    </a:ext>
                  </a:extLst>
                </a:gridCol>
              </a:tblGrid>
              <a:tr h="1166505">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實習機構名稱</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實習職能</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實習津貼</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備註</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rPr>
                        <a:t>狀態</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4205833834"/>
                  </a:ext>
                </a:extLst>
              </a:tr>
              <a:tr h="25744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t>本源興股份有限公司</a:t>
                      </a:r>
                      <a:r>
                        <a:rPr lang="en-US" altLang="zh-TW" sz="1600" dirty="0"/>
                        <a:t>(</a:t>
                      </a:r>
                      <a:r>
                        <a:rPr lang="zh-TW" altLang="en-US" sz="1600" dirty="0"/>
                        <a:t>桃一廠</a:t>
                      </a:r>
                      <a:r>
                        <a:rPr lang="en-US" altLang="zh-TW" sz="1600" dirty="0"/>
                        <a:t>)</a:t>
                      </a:r>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t>業務助理</a:t>
                      </a:r>
                      <a:endParaRPr lang="en-US" altLang="zh-TW" sz="1600" dirty="0"/>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32,000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40,000</a:t>
                      </a:r>
                      <a:r>
                        <a:rPr kumimoji="0" lang="zh-TW" altLang="en-US" sz="1600" b="0" i="0" kern="1200" dirty="0">
                          <a:solidFill>
                            <a:schemeClr val="tx1"/>
                          </a:solidFill>
                          <a:effectLst/>
                          <a:latin typeface="+mn-lt"/>
                          <a:ea typeface="+mn-ea"/>
                          <a:cs typeface="+mn-cs"/>
                        </a:rPr>
                        <a:t>元</a:t>
                      </a:r>
                      <a:endParaRPr lang="en-US" altLang="zh-TW" sz="1600" dirty="0"/>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r>
                        <a:rPr kumimoji="0" lang="en-US" altLang="zh-TW" sz="1600" b="0" i="0" kern="1200" dirty="0">
                          <a:solidFill>
                            <a:schemeClr val="tx1"/>
                          </a:solidFill>
                          <a:effectLst/>
                          <a:latin typeface="+mn-lt"/>
                          <a:ea typeface="+mn-ea"/>
                          <a:cs typeface="+mn-cs"/>
                        </a:rPr>
                        <a:t>1.</a:t>
                      </a:r>
                      <a:r>
                        <a:rPr kumimoji="0" lang="zh-TW" altLang="en-US" sz="1600" b="0" i="0" kern="1200" dirty="0">
                          <a:solidFill>
                            <a:schemeClr val="tx1"/>
                          </a:solidFill>
                          <a:effectLst/>
                          <a:latin typeface="+mn-lt"/>
                          <a:ea typeface="+mn-ea"/>
                          <a:cs typeface="+mn-cs"/>
                        </a:rPr>
                        <a:t>負責客戶即時產品報價、商品規格諮詢、銷售訂單處理、客戶服務等業務銷售工作。 </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a:t>
                      </a:r>
                      <a:r>
                        <a:rPr kumimoji="0" lang="zh-TW" altLang="en-US" sz="1600" b="0" i="0" kern="1200" dirty="0">
                          <a:solidFill>
                            <a:schemeClr val="tx1"/>
                          </a:solidFill>
                          <a:effectLst/>
                          <a:latin typeface="+mn-lt"/>
                          <a:ea typeface="+mn-ea"/>
                          <a:cs typeface="+mn-cs"/>
                        </a:rPr>
                        <a:t>提供客戶產品訊息、新產品介紹，觸發客戶購買意願產生新商機。 </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a:t>
                      </a:r>
                      <a:r>
                        <a:rPr kumimoji="0" lang="zh-TW" altLang="en-US" sz="1600" b="0" i="0" kern="1200" dirty="0">
                          <a:solidFill>
                            <a:schemeClr val="tx1"/>
                          </a:solidFill>
                          <a:effectLst/>
                          <a:latin typeface="+mn-lt"/>
                          <a:ea typeface="+mn-ea"/>
                          <a:cs typeface="+mn-cs"/>
                        </a:rPr>
                        <a:t>資料建檔與銷售相關文件製作與管理。 </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4.</a:t>
                      </a:r>
                      <a:r>
                        <a:rPr kumimoji="0" lang="zh-TW" altLang="en-US" sz="1600" b="0" i="0" kern="1200" dirty="0">
                          <a:solidFill>
                            <a:schemeClr val="tx1"/>
                          </a:solidFill>
                          <a:effectLst/>
                          <a:latin typeface="+mn-lt"/>
                          <a:ea typeface="+mn-ea"/>
                          <a:cs typeface="+mn-cs"/>
                        </a:rPr>
                        <a:t>以電話或通訊軟體聯絡客戶，維繫客情關係與客戶保持良好互動。</a:t>
                      </a:r>
                      <a:endParaRPr lang="zh-TW" altLang="en-US" sz="1600" dirty="0"/>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1600"/>
                        </a:lnSpc>
                        <a:spcBef>
                          <a:spcPct val="0"/>
                        </a:spcBef>
                        <a:spcAft>
                          <a:spcPct val="0"/>
                        </a:spcAft>
                        <a:buClrTx/>
                        <a:buSzTx/>
                        <a:buFontTx/>
                        <a:buNone/>
                        <a:tabLst/>
                      </a:pPr>
                      <a:endParaRPr kumimoji="0" lang="en-US" altLang="zh-TW" sz="1200" b="0" i="0" u="none" strike="noStrike" kern="1200" cap="none" normalizeH="0" baseline="0" dirty="0">
                        <a:ln>
                          <a:noFill/>
                        </a:ln>
                        <a:solidFill>
                          <a:schemeClr val="tx1"/>
                        </a:solidFill>
                        <a:effectLst/>
                        <a:latin typeface="新細明體" pitchFamily="18" charset="-120"/>
                        <a:ea typeface="微軟正黑體" pitchFamily="34" charset="-120"/>
                        <a:cs typeface="+mn-cs"/>
                      </a:endParaRPr>
                    </a:p>
                  </a:txBody>
                  <a:tcPr marL="121920" marR="121920" marT="34294" marB="34294"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787998809"/>
                  </a:ext>
                </a:extLst>
              </a:tr>
              <a:tr h="2019687">
                <a:tc>
                  <a:txBody>
                    <a:bodyPr/>
                    <a:lstStyle/>
                    <a:p>
                      <a:r>
                        <a:rPr lang="zh-TW" altLang="en-US" sz="1600" dirty="0"/>
                        <a:t>本源興股份有限公司</a:t>
                      </a:r>
                      <a:r>
                        <a:rPr lang="en-US" altLang="zh-TW" sz="1600" dirty="0"/>
                        <a:t>(</a:t>
                      </a:r>
                      <a:r>
                        <a:rPr lang="zh-TW" altLang="en-US" sz="1600" dirty="0"/>
                        <a:t>桃一廠</a:t>
                      </a:r>
                      <a:r>
                        <a:rPr lang="en-US" altLang="zh-TW" sz="1600" dirty="0"/>
                        <a:t>)</a:t>
                      </a:r>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600" b="0" i="0" kern="1200" dirty="0">
                          <a:solidFill>
                            <a:schemeClr val="tx1"/>
                          </a:solidFill>
                          <a:effectLst/>
                          <a:latin typeface="+mn-lt"/>
                          <a:ea typeface="+mn-ea"/>
                          <a:cs typeface="+mn-cs"/>
                        </a:rPr>
                        <a:t>採購人員</a:t>
                      </a:r>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32,000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40,000</a:t>
                      </a:r>
                      <a:r>
                        <a:rPr kumimoji="0" lang="zh-TW" altLang="en-US" sz="1600" b="0" i="0" kern="1200" dirty="0">
                          <a:solidFill>
                            <a:schemeClr val="tx1"/>
                          </a:solidFill>
                          <a:effectLst/>
                          <a:latin typeface="+mn-lt"/>
                          <a:ea typeface="+mn-ea"/>
                          <a:cs typeface="+mn-cs"/>
                        </a:rPr>
                        <a:t>元</a:t>
                      </a:r>
                      <a:endParaRPr lang="en-US" altLang="zh-TW" sz="1600" dirty="0"/>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r>
                        <a:rPr kumimoji="0" lang="en-US" altLang="zh-TW" sz="1600" b="0" i="0" kern="1200" dirty="0">
                          <a:solidFill>
                            <a:schemeClr val="tx1"/>
                          </a:solidFill>
                          <a:effectLst/>
                          <a:latin typeface="+mn-lt"/>
                          <a:ea typeface="+mn-ea"/>
                          <a:cs typeface="+mn-cs"/>
                        </a:rPr>
                        <a:t>1.</a:t>
                      </a:r>
                      <a:r>
                        <a:rPr kumimoji="0" lang="zh-TW" altLang="en-US" sz="1600" b="0" i="0" kern="1200" dirty="0">
                          <a:solidFill>
                            <a:schemeClr val="tx1"/>
                          </a:solidFill>
                          <a:effectLst/>
                          <a:latin typeface="+mn-lt"/>
                          <a:ea typeface="+mn-ea"/>
                          <a:cs typeface="+mn-cs"/>
                        </a:rPr>
                        <a:t>協助主管制定採購流程及相關作業表單，供同仁依循提出採購需求</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a:t>
                      </a:r>
                      <a:r>
                        <a:rPr kumimoji="0" lang="zh-TW" altLang="en-US" sz="1600" b="0" i="0" kern="1200" dirty="0">
                          <a:solidFill>
                            <a:schemeClr val="tx1"/>
                          </a:solidFill>
                          <a:effectLst/>
                          <a:latin typeface="+mn-lt"/>
                          <a:ea typeface="+mn-ea"/>
                          <a:cs typeface="+mn-cs"/>
                        </a:rPr>
                        <a:t>根據物品的庫存量，及過去使用量，決定是否訂購</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a:t>
                      </a:r>
                      <a:r>
                        <a:rPr kumimoji="0" lang="zh-TW" altLang="en-US" sz="1600" b="0" i="0" kern="1200" dirty="0">
                          <a:solidFill>
                            <a:schemeClr val="tx1"/>
                          </a:solidFill>
                          <a:effectLst/>
                          <a:latin typeface="+mn-lt"/>
                          <a:ea typeface="+mn-ea"/>
                          <a:cs typeface="+mn-cs"/>
                        </a:rPr>
                        <a:t>供應商維護及管理，與良好供應商維持良好關係</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4.</a:t>
                      </a:r>
                      <a:r>
                        <a:rPr kumimoji="0" lang="zh-TW" altLang="en-US" sz="1600" b="0" i="0" kern="1200" dirty="0">
                          <a:solidFill>
                            <a:schemeClr val="tx1"/>
                          </a:solidFill>
                          <a:effectLst/>
                          <a:latin typeface="+mn-lt"/>
                          <a:ea typeface="+mn-ea"/>
                          <a:cs typeface="+mn-cs"/>
                        </a:rPr>
                        <a:t>根據需求人員提出之需求做採購</a:t>
                      </a:r>
                      <a:endParaRPr lang="zh-TW" altLang="en-US" sz="1600" dirty="0"/>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1600"/>
                        </a:lnSpc>
                        <a:spcBef>
                          <a:spcPct val="0"/>
                        </a:spcBef>
                        <a:spcAft>
                          <a:spcPct val="0"/>
                        </a:spcAft>
                        <a:buClrTx/>
                        <a:buSzTx/>
                        <a:buFontTx/>
                        <a:buNone/>
                        <a:tabLst/>
                      </a:pPr>
                      <a:endParaRPr kumimoji="0" lang="en-US" altLang="zh-TW" sz="1200" b="0" i="0" u="none" strike="noStrike" kern="1200" cap="none" normalizeH="0" baseline="0" dirty="0">
                        <a:ln>
                          <a:noFill/>
                        </a:ln>
                        <a:solidFill>
                          <a:schemeClr val="tx1"/>
                        </a:solidFill>
                        <a:effectLst/>
                        <a:latin typeface="新細明體" pitchFamily="18" charset="-120"/>
                        <a:ea typeface="微軟正黑體" pitchFamily="34" charset="-120"/>
                        <a:cs typeface="+mn-cs"/>
                      </a:endParaRPr>
                    </a:p>
                  </a:txBody>
                  <a:tcPr marL="121920" marR="121920" marT="34294" marB="34294"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243875179"/>
                  </a:ext>
                </a:extLst>
              </a:tr>
            </a:tbl>
          </a:graphicData>
        </a:graphic>
      </p:graphicFrame>
    </p:spTree>
    <p:extLst>
      <p:ext uri="{BB962C8B-B14F-4D97-AF65-F5344CB8AC3E}">
        <p14:creationId xmlns:p14="http://schemas.microsoft.com/office/powerpoint/2010/main" val="3123086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5A81C473-DD48-476A-8948-6192090D9635}"/>
              </a:ext>
            </a:extLst>
          </p:cNvPr>
          <p:cNvGraphicFramePr>
            <a:graphicFrameLocks noGrp="1"/>
          </p:cNvGraphicFramePr>
          <p:nvPr>
            <p:extLst>
              <p:ext uri="{D42A27DB-BD31-4B8C-83A1-F6EECF244321}">
                <p14:modId xmlns:p14="http://schemas.microsoft.com/office/powerpoint/2010/main" val="1930764146"/>
              </p:ext>
            </p:extLst>
          </p:nvPr>
        </p:nvGraphicFramePr>
        <p:xfrm>
          <a:off x="0" y="836712"/>
          <a:ext cx="9143999" cy="5456314"/>
        </p:xfrm>
        <a:graphic>
          <a:graphicData uri="http://schemas.openxmlformats.org/drawingml/2006/table">
            <a:tbl>
              <a:tblPr/>
              <a:tblGrid>
                <a:gridCol w="1798820">
                  <a:extLst>
                    <a:ext uri="{9D8B030D-6E8A-4147-A177-3AD203B41FA5}">
                      <a16:colId xmlns:a16="http://schemas.microsoft.com/office/drawing/2014/main" val="529288819"/>
                    </a:ext>
                  </a:extLst>
                </a:gridCol>
                <a:gridCol w="1261012">
                  <a:extLst>
                    <a:ext uri="{9D8B030D-6E8A-4147-A177-3AD203B41FA5}">
                      <a16:colId xmlns:a16="http://schemas.microsoft.com/office/drawing/2014/main" val="3636101531"/>
                    </a:ext>
                  </a:extLst>
                </a:gridCol>
                <a:gridCol w="1872207">
                  <a:extLst>
                    <a:ext uri="{9D8B030D-6E8A-4147-A177-3AD203B41FA5}">
                      <a16:colId xmlns:a16="http://schemas.microsoft.com/office/drawing/2014/main" val="4047047748"/>
                    </a:ext>
                  </a:extLst>
                </a:gridCol>
                <a:gridCol w="3528392">
                  <a:extLst>
                    <a:ext uri="{9D8B030D-6E8A-4147-A177-3AD203B41FA5}">
                      <a16:colId xmlns:a16="http://schemas.microsoft.com/office/drawing/2014/main" val="2816344519"/>
                    </a:ext>
                  </a:extLst>
                </a:gridCol>
                <a:gridCol w="683568">
                  <a:extLst>
                    <a:ext uri="{9D8B030D-6E8A-4147-A177-3AD203B41FA5}">
                      <a16:colId xmlns:a16="http://schemas.microsoft.com/office/drawing/2014/main" val="942970623"/>
                    </a:ext>
                  </a:extLst>
                </a:gridCol>
              </a:tblGrid>
              <a:tr h="1279850">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實習機構名稱</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實習職能</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實習津貼</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備註</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rPr>
                        <a:t>狀態</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460414120"/>
                  </a:ext>
                </a:extLst>
              </a:tr>
              <a:tr h="28966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t>本源興股份有限公司</a:t>
                      </a:r>
                      <a:r>
                        <a:rPr lang="en-US" altLang="zh-TW" sz="1600" dirty="0"/>
                        <a:t>(</a:t>
                      </a:r>
                      <a:r>
                        <a:rPr lang="zh-TW" altLang="en-US" sz="1600" dirty="0"/>
                        <a:t>桃一廠</a:t>
                      </a:r>
                      <a:r>
                        <a:rPr lang="en-US" altLang="zh-TW" sz="1600" dirty="0"/>
                        <a:t>)</a:t>
                      </a:r>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600" b="0" i="0" kern="1200" dirty="0">
                          <a:solidFill>
                            <a:schemeClr val="tx1"/>
                          </a:solidFill>
                          <a:effectLst/>
                          <a:latin typeface="+mn-lt"/>
                          <a:ea typeface="+mn-ea"/>
                          <a:cs typeface="+mn-cs"/>
                        </a:rPr>
                        <a:t>生管人員</a:t>
                      </a:r>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32,000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50,000</a:t>
                      </a:r>
                      <a:r>
                        <a:rPr kumimoji="0" lang="zh-TW" altLang="en-US" sz="1600" b="0" i="0" kern="1200" dirty="0">
                          <a:solidFill>
                            <a:schemeClr val="tx1"/>
                          </a:solidFill>
                          <a:effectLst/>
                          <a:latin typeface="+mn-lt"/>
                          <a:ea typeface="+mn-ea"/>
                          <a:cs typeface="+mn-cs"/>
                        </a:rPr>
                        <a:t>元</a:t>
                      </a:r>
                      <a:endParaRPr lang="en-US" altLang="zh-TW" sz="1600" dirty="0"/>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r>
                        <a:rPr kumimoji="0" lang="en-US" altLang="zh-TW" sz="1600" kern="1200" dirty="0">
                          <a:solidFill>
                            <a:schemeClr val="tx1"/>
                          </a:solidFill>
                          <a:effectLst/>
                          <a:latin typeface="+mn-lt"/>
                          <a:ea typeface="+mn-ea"/>
                          <a:cs typeface="+mn-cs"/>
                        </a:rPr>
                        <a:t>1.</a:t>
                      </a:r>
                      <a:r>
                        <a:rPr kumimoji="0" lang="zh-TW" altLang="en-US" sz="1600" kern="1200" dirty="0">
                          <a:solidFill>
                            <a:schemeClr val="tx1"/>
                          </a:solidFill>
                          <a:effectLst/>
                          <a:latin typeface="+mn-lt"/>
                          <a:ea typeface="+mn-ea"/>
                          <a:cs typeface="+mn-cs"/>
                        </a:rPr>
                        <a:t>協助出貨以及倉庫管理</a:t>
                      </a:r>
                    </a:p>
                    <a:p>
                      <a:r>
                        <a:rPr kumimoji="0" lang="en-US" altLang="zh-TW" sz="1600" kern="1200" dirty="0">
                          <a:solidFill>
                            <a:schemeClr val="tx1"/>
                          </a:solidFill>
                          <a:effectLst/>
                          <a:latin typeface="+mn-lt"/>
                          <a:ea typeface="+mn-ea"/>
                          <a:cs typeface="+mn-cs"/>
                        </a:rPr>
                        <a:t>2.</a:t>
                      </a:r>
                      <a:r>
                        <a:rPr kumimoji="0" lang="zh-TW" altLang="en-US" sz="1600" kern="1200" dirty="0">
                          <a:solidFill>
                            <a:schemeClr val="tx1"/>
                          </a:solidFill>
                          <a:effectLst/>
                          <a:latin typeface="+mn-lt"/>
                          <a:ea typeface="+mn-ea"/>
                          <a:cs typeface="+mn-cs"/>
                        </a:rPr>
                        <a:t>規劃生產排程及考量人力、設備資源、生產計畫和生產進度等因素，進行適當之工作分配</a:t>
                      </a:r>
                    </a:p>
                    <a:p>
                      <a:r>
                        <a:rPr kumimoji="0" lang="en-US" altLang="zh-TW" sz="1600" kern="1200" dirty="0">
                          <a:solidFill>
                            <a:schemeClr val="tx1"/>
                          </a:solidFill>
                          <a:effectLst/>
                          <a:latin typeface="+mn-lt"/>
                          <a:ea typeface="+mn-ea"/>
                          <a:cs typeface="+mn-cs"/>
                        </a:rPr>
                        <a:t>3.</a:t>
                      </a:r>
                      <a:r>
                        <a:rPr kumimoji="0" lang="zh-TW" altLang="en-US" sz="1600" kern="1200" dirty="0">
                          <a:solidFill>
                            <a:schemeClr val="tx1"/>
                          </a:solidFill>
                          <a:effectLst/>
                          <a:latin typeface="+mn-lt"/>
                          <a:ea typeface="+mn-ea"/>
                          <a:cs typeface="+mn-cs"/>
                        </a:rPr>
                        <a:t>生產排程進度、品質、成本管控，及進度跟催</a:t>
                      </a:r>
                    </a:p>
                    <a:p>
                      <a:r>
                        <a:rPr kumimoji="0" lang="en-US" altLang="zh-TW" sz="1600" kern="1200" dirty="0">
                          <a:solidFill>
                            <a:schemeClr val="tx1"/>
                          </a:solidFill>
                          <a:effectLst/>
                          <a:latin typeface="+mn-lt"/>
                          <a:ea typeface="+mn-ea"/>
                          <a:cs typeface="+mn-cs"/>
                        </a:rPr>
                        <a:t>4.</a:t>
                      </a:r>
                      <a:r>
                        <a:rPr kumimoji="0" lang="zh-TW" altLang="en-US" sz="1600" kern="1200" dirty="0">
                          <a:solidFill>
                            <a:schemeClr val="tx1"/>
                          </a:solidFill>
                          <a:effectLst/>
                          <a:latin typeface="+mn-lt"/>
                          <a:ea typeface="+mn-ea"/>
                          <a:cs typeface="+mn-cs"/>
                        </a:rPr>
                        <a:t>撰寫產線安排報告、及紀錄生產流程之規劃</a:t>
                      </a:r>
                    </a:p>
                    <a:p>
                      <a:r>
                        <a:rPr kumimoji="0" lang="en-US" altLang="zh-TW" sz="1600" kern="1200" dirty="0">
                          <a:solidFill>
                            <a:schemeClr val="tx1"/>
                          </a:solidFill>
                          <a:effectLst/>
                          <a:latin typeface="+mn-lt"/>
                          <a:ea typeface="+mn-ea"/>
                          <a:cs typeface="+mn-cs"/>
                        </a:rPr>
                        <a:t>5.</a:t>
                      </a:r>
                      <a:r>
                        <a:rPr kumimoji="0" lang="zh-TW" altLang="en-US" sz="1600" kern="1200" dirty="0">
                          <a:solidFill>
                            <a:schemeClr val="tx1"/>
                          </a:solidFill>
                          <a:effectLst/>
                          <a:latin typeface="+mn-lt"/>
                          <a:ea typeface="+mn-ea"/>
                          <a:cs typeface="+mn-cs"/>
                        </a:rPr>
                        <a:t>假日支援現場入庫與製程巡檢</a:t>
                      </a:r>
                    </a:p>
                    <a:p>
                      <a:r>
                        <a:rPr kumimoji="0" lang="en-US" altLang="zh-TW" sz="1600" kern="1200" dirty="0">
                          <a:solidFill>
                            <a:schemeClr val="tx1"/>
                          </a:solidFill>
                          <a:effectLst/>
                          <a:latin typeface="+mn-lt"/>
                          <a:ea typeface="+mn-ea"/>
                          <a:cs typeface="+mn-cs"/>
                        </a:rPr>
                        <a:t>6.</a:t>
                      </a:r>
                      <a:r>
                        <a:rPr kumimoji="0" lang="zh-TW" altLang="en-US" sz="1600" kern="1200" dirty="0">
                          <a:solidFill>
                            <a:schemeClr val="tx1"/>
                          </a:solidFill>
                          <a:effectLst/>
                          <a:latin typeface="+mn-lt"/>
                          <a:ea typeface="+mn-ea"/>
                          <a:cs typeface="+mn-cs"/>
                        </a:rPr>
                        <a:t>具相關經驗三年以上</a:t>
                      </a:r>
                      <a:endParaRPr kumimoji="0" lang="zh-TW" altLang="zh-TW" sz="1600" kern="1200" dirty="0">
                        <a:solidFill>
                          <a:schemeClr val="tx1"/>
                        </a:solidFill>
                        <a:effectLst/>
                        <a:latin typeface="+mn-lt"/>
                        <a:ea typeface="+mn-ea"/>
                        <a:cs typeface="+mn-cs"/>
                      </a:endParaRPr>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999456948"/>
                  </a:ext>
                </a:extLst>
              </a:tr>
              <a:tr h="12798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600" dirty="0"/>
                        <a:t>本源興股份有限公司</a:t>
                      </a:r>
                      <a:r>
                        <a:rPr lang="en-US" altLang="zh-TW" sz="1600" dirty="0"/>
                        <a:t>(</a:t>
                      </a:r>
                      <a:r>
                        <a:rPr lang="zh-TW" altLang="en-US" sz="1600" dirty="0"/>
                        <a:t>桃一廠</a:t>
                      </a:r>
                      <a:r>
                        <a:rPr lang="en-US" altLang="zh-TW" sz="1600" dirty="0"/>
                        <a:t>)</a:t>
                      </a:r>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r>
                        <a:rPr kumimoji="0" lang="zh-TW" altLang="en-US" sz="1600" b="0" i="0" kern="1200" dirty="0">
                          <a:solidFill>
                            <a:schemeClr val="tx1"/>
                          </a:solidFill>
                          <a:effectLst/>
                          <a:latin typeface="+mn-lt"/>
                          <a:ea typeface="+mn-ea"/>
                          <a:cs typeface="+mn-cs"/>
                        </a:rPr>
                        <a:t>國內業務人員</a:t>
                      </a:r>
                      <a:endParaRPr lang="zh-TW" altLang="en-US" sz="1600" dirty="0"/>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32,000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50,000</a:t>
                      </a:r>
                      <a:r>
                        <a:rPr kumimoji="0" lang="zh-TW" altLang="en-US" sz="1600" b="0" i="0" kern="1200" dirty="0">
                          <a:solidFill>
                            <a:schemeClr val="tx1"/>
                          </a:solidFill>
                          <a:effectLst/>
                          <a:latin typeface="+mn-lt"/>
                          <a:ea typeface="+mn-ea"/>
                          <a:cs typeface="+mn-cs"/>
                        </a:rPr>
                        <a:t>元</a:t>
                      </a:r>
                      <a:endParaRPr lang="en-US" altLang="zh-TW" sz="1600" dirty="0"/>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r>
                        <a:rPr kumimoji="0" lang="en-US" altLang="zh-TW" sz="1600" b="0" i="0" kern="1200" dirty="0">
                          <a:solidFill>
                            <a:schemeClr val="tx1"/>
                          </a:solidFill>
                          <a:effectLst/>
                          <a:latin typeface="+mn-lt"/>
                          <a:ea typeface="+mn-ea"/>
                          <a:cs typeface="+mn-cs"/>
                        </a:rPr>
                        <a:t>1.</a:t>
                      </a:r>
                      <a:r>
                        <a:rPr kumimoji="0" lang="zh-TW" altLang="en-US" sz="1600" b="0" i="0" kern="1200" dirty="0">
                          <a:solidFill>
                            <a:schemeClr val="tx1"/>
                          </a:solidFill>
                          <a:effectLst/>
                          <a:latin typeface="+mn-lt"/>
                          <a:ea typeface="+mn-ea"/>
                          <a:cs typeface="+mn-cs"/>
                        </a:rPr>
                        <a:t>依現有客戶關係的維護。</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a:t>
                      </a:r>
                      <a:r>
                        <a:rPr kumimoji="0" lang="zh-TW" altLang="en-US" sz="1600" b="0" i="0" kern="1200" dirty="0">
                          <a:solidFill>
                            <a:schemeClr val="tx1"/>
                          </a:solidFill>
                          <a:effectLst/>
                          <a:latin typeface="+mn-lt"/>
                          <a:ea typeface="+mn-ea"/>
                          <a:cs typeface="+mn-cs"/>
                        </a:rPr>
                        <a:t>具備新客戶開發能力。</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a:t>
                      </a:r>
                      <a:r>
                        <a:rPr kumimoji="0" lang="zh-TW" altLang="en-US" sz="1600" b="0" i="0" kern="1200" dirty="0">
                          <a:solidFill>
                            <a:schemeClr val="tx1"/>
                          </a:solidFill>
                          <a:effectLst/>
                          <a:latin typeface="+mn-lt"/>
                          <a:ea typeface="+mn-ea"/>
                          <a:cs typeface="+mn-cs"/>
                        </a:rPr>
                        <a:t>售後帳款確實可回收。</a:t>
                      </a:r>
                      <a:endParaRPr lang="zh-TW" altLang="en-US" sz="1600" dirty="0"/>
                    </a:p>
                  </a:txBody>
                  <a:tcPr marL="121920" marR="121920" marT="34293" marB="34293"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198891504"/>
                  </a:ext>
                </a:extLst>
              </a:tr>
            </a:tbl>
          </a:graphicData>
        </a:graphic>
      </p:graphicFrame>
    </p:spTree>
    <p:extLst>
      <p:ext uri="{BB962C8B-B14F-4D97-AF65-F5344CB8AC3E}">
        <p14:creationId xmlns:p14="http://schemas.microsoft.com/office/powerpoint/2010/main" val="107329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1493194E-3211-456D-9601-FDB68271B6A6}"/>
              </a:ext>
            </a:extLst>
          </p:cNvPr>
          <p:cNvGraphicFramePr>
            <a:graphicFrameLocks noGrp="1"/>
          </p:cNvGraphicFramePr>
          <p:nvPr>
            <p:extLst>
              <p:ext uri="{D42A27DB-BD31-4B8C-83A1-F6EECF244321}">
                <p14:modId xmlns:p14="http://schemas.microsoft.com/office/powerpoint/2010/main" val="3797641466"/>
              </p:ext>
            </p:extLst>
          </p:nvPr>
        </p:nvGraphicFramePr>
        <p:xfrm>
          <a:off x="14789" y="846201"/>
          <a:ext cx="9143999" cy="5799270"/>
        </p:xfrm>
        <a:graphic>
          <a:graphicData uri="http://schemas.openxmlformats.org/drawingml/2006/table">
            <a:tbl>
              <a:tblPr/>
              <a:tblGrid>
                <a:gridCol w="1798820">
                  <a:extLst>
                    <a:ext uri="{9D8B030D-6E8A-4147-A177-3AD203B41FA5}">
                      <a16:colId xmlns:a16="http://schemas.microsoft.com/office/drawing/2014/main" val="223918676"/>
                    </a:ext>
                  </a:extLst>
                </a:gridCol>
                <a:gridCol w="1174215">
                  <a:extLst>
                    <a:ext uri="{9D8B030D-6E8A-4147-A177-3AD203B41FA5}">
                      <a16:colId xmlns:a16="http://schemas.microsoft.com/office/drawing/2014/main" val="3967503346"/>
                    </a:ext>
                  </a:extLst>
                </a:gridCol>
                <a:gridCol w="1440160">
                  <a:extLst>
                    <a:ext uri="{9D8B030D-6E8A-4147-A177-3AD203B41FA5}">
                      <a16:colId xmlns:a16="http://schemas.microsoft.com/office/drawing/2014/main" val="1810717174"/>
                    </a:ext>
                  </a:extLst>
                </a:gridCol>
                <a:gridCol w="4248472">
                  <a:extLst>
                    <a:ext uri="{9D8B030D-6E8A-4147-A177-3AD203B41FA5}">
                      <a16:colId xmlns:a16="http://schemas.microsoft.com/office/drawing/2014/main" val="1971533421"/>
                    </a:ext>
                  </a:extLst>
                </a:gridCol>
                <a:gridCol w="482332">
                  <a:extLst>
                    <a:ext uri="{9D8B030D-6E8A-4147-A177-3AD203B41FA5}">
                      <a16:colId xmlns:a16="http://schemas.microsoft.com/office/drawing/2014/main" val="837728661"/>
                    </a:ext>
                  </a:extLst>
                </a:gridCol>
              </a:tblGrid>
              <a:tr h="576064">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實習機構名稱</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實習職能</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實習津貼</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備註</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rPr>
                        <a:t>狀態</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525129029"/>
                  </a:ext>
                </a:extLst>
              </a:tr>
              <a:tr h="1471110">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桃一廠</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kumimoji="0" lang="zh-TW" altLang="en-US" sz="1600" b="0" i="0" kern="1200" dirty="0">
                          <a:solidFill>
                            <a:schemeClr val="tx1"/>
                          </a:solidFill>
                          <a:effectLst/>
                          <a:latin typeface="+mn-lt"/>
                          <a:ea typeface="+mn-ea"/>
                          <a:cs typeface="+mn-cs"/>
                        </a:rPr>
                        <a:t>業務技服工程師</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32,000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50,000</a:t>
                      </a:r>
                      <a:r>
                        <a:rPr kumimoji="0" lang="zh-TW" altLang="en-US" sz="1600" b="0" i="0" kern="1200" dirty="0">
                          <a:solidFill>
                            <a:schemeClr val="tx1"/>
                          </a:solidFill>
                          <a:effectLst/>
                          <a:latin typeface="+mn-lt"/>
                          <a:ea typeface="+mn-ea"/>
                          <a:cs typeface="+mn-cs"/>
                        </a:rPr>
                        <a:t>元</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000"/>
                        </a:lnSpc>
                        <a:spcBef>
                          <a:spcPct val="0"/>
                        </a:spcBef>
                        <a:spcAft>
                          <a:spcPct val="0"/>
                        </a:spcAft>
                        <a:buClrTx/>
                        <a:buSzTx/>
                        <a:buFontTx/>
                        <a:buNone/>
                        <a:tabLst/>
                      </a:pPr>
                      <a:r>
                        <a:rPr kumimoji="0" lang="en-US" altLang="zh-TW" sz="1400" b="0" i="0" kern="1200" dirty="0">
                          <a:solidFill>
                            <a:schemeClr val="tx1"/>
                          </a:solidFill>
                          <a:effectLst/>
                          <a:latin typeface="+mn-lt"/>
                          <a:ea typeface="+mn-ea"/>
                          <a:cs typeface="+mn-cs"/>
                        </a:rPr>
                        <a:t>1. </a:t>
                      </a:r>
                      <a:r>
                        <a:rPr kumimoji="0" lang="zh-TW" altLang="en-US" sz="1400" b="0" i="0" kern="1200" dirty="0">
                          <a:solidFill>
                            <a:schemeClr val="tx1"/>
                          </a:solidFill>
                          <a:effectLst/>
                          <a:latin typeface="+mn-lt"/>
                          <a:ea typeface="+mn-ea"/>
                          <a:cs typeface="+mn-cs"/>
                        </a:rPr>
                        <a:t>機器安裝售後服務與維修機器保養。</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2. </a:t>
                      </a:r>
                      <a:r>
                        <a:rPr kumimoji="0" lang="zh-TW" altLang="en-US" sz="1400" b="0" i="0" kern="1200" dirty="0">
                          <a:solidFill>
                            <a:schemeClr val="tx1"/>
                          </a:solidFill>
                          <a:effectLst/>
                          <a:latin typeface="+mn-lt"/>
                          <a:ea typeface="+mn-ea"/>
                          <a:cs typeface="+mn-cs"/>
                        </a:rPr>
                        <a:t>回覆顧客應用技術的問題、回饋給相關單位，並提供產品技術諮詢。</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3. </a:t>
                      </a:r>
                      <a:r>
                        <a:rPr kumimoji="0" lang="zh-TW" altLang="en-US" sz="1400" b="0" i="0" kern="1200" dirty="0">
                          <a:solidFill>
                            <a:schemeClr val="tx1"/>
                          </a:solidFill>
                          <a:effectLst/>
                          <a:latin typeface="+mn-lt"/>
                          <a:ea typeface="+mn-ea"/>
                          <a:cs typeface="+mn-cs"/>
                        </a:rPr>
                        <a:t>定期檢視顧客滿意度及服務查訪。</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4. </a:t>
                      </a:r>
                      <a:r>
                        <a:rPr kumimoji="0" lang="zh-TW" altLang="en-US" sz="1400" b="0" i="0" kern="1200" dirty="0">
                          <a:solidFill>
                            <a:schemeClr val="tx1"/>
                          </a:solidFill>
                          <a:effectLst/>
                          <a:latin typeface="+mn-lt"/>
                          <a:ea typeface="+mn-ea"/>
                          <a:cs typeface="+mn-cs"/>
                        </a:rPr>
                        <a:t>製作及登入維護、維修登記表、技術文件管理。</a:t>
                      </a:r>
                      <a:endParaRPr kumimoji="0" lang="zh-TW" altLang="en-US" sz="14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3243511091"/>
                  </a:ext>
                </a:extLst>
              </a:tr>
              <a:tr h="0">
                <a:tc>
                  <a:txBody>
                    <a:bodyPr/>
                    <a:lstStyle/>
                    <a:p>
                      <a:pPr marL="0" marR="0" lvl="0" indent="0" algn="ctr"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桃一廠</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defRPr/>
                      </a:pPr>
                      <a:r>
                        <a:rPr kumimoji="0" lang="zh-TW" altLang="en-US" sz="1600" b="0" i="0" kern="1200" dirty="0">
                          <a:solidFill>
                            <a:schemeClr val="tx1"/>
                          </a:solidFill>
                          <a:effectLst/>
                          <a:latin typeface="+mn-lt"/>
                          <a:ea typeface="+mn-ea"/>
                          <a:cs typeface="+mn-cs"/>
                        </a:rPr>
                        <a:t>倉儲儲備幹部</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35,000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60,000</a:t>
                      </a:r>
                      <a:r>
                        <a:rPr kumimoji="0" lang="zh-TW" altLang="en-US" sz="1600" b="0" i="0" kern="1200" dirty="0">
                          <a:solidFill>
                            <a:schemeClr val="tx1"/>
                          </a:solidFill>
                          <a:effectLst/>
                          <a:latin typeface="+mn-lt"/>
                          <a:ea typeface="+mn-ea"/>
                          <a:cs typeface="+mn-cs"/>
                        </a:rPr>
                        <a:t>元</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000"/>
                        </a:lnSpc>
                        <a:spcBef>
                          <a:spcPct val="0"/>
                        </a:spcBef>
                        <a:spcAft>
                          <a:spcPct val="0"/>
                        </a:spcAft>
                        <a:buClrTx/>
                        <a:buSzTx/>
                        <a:buFontTx/>
                        <a:buNone/>
                        <a:tabLst/>
                      </a:pPr>
                      <a:r>
                        <a:rPr kumimoji="0" lang="en-US" altLang="zh-TW" sz="1400" b="0" i="0" kern="1200" dirty="0">
                          <a:solidFill>
                            <a:schemeClr val="tx1"/>
                          </a:solidFill>
                          <a:effectLst/>
                          <a:latin typeface="+mn-lt"/>
                          <a:ea typeface="+mn-ea"/>
                          <a:cs typeface="+mn-cs"/>
                        </a:rPr>
                        <a:t>1.</a:t>
                      </a:r>
                      <a:r>
                        <a:rPr kumimoji="0" lang="zh-TW" altLang="en-US" sz="1400" b="0" i="0" kern="1200" dirty="0">
                          <a:solidFill>
                            <a:schemeClr val="tx1"/>
                          </a:solidFill>
                          <a:effectLst/>
                          <a:latin typeface="+mn-lt"/>
                          <a:ea typeface="+mn-ea"/>
                          <a:cs typeface="+mn-cs"/>
                        </a:rPr>
                        <a:t>定期清點物料，並將物料標示並放於正確位置，必要對相關人員解說，使其容易使用 。</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2.</a:t>
                      </a:r>
                      <a:r>
                        <a:rPr kumimoji="0" lang="zh-TW" altLang="en-US" sz="1400" b="0" i="0" kern="1200" dirty="0">
                          <a:solidFill>
                            <a:schemeClr val="tx1"/>
                          </a:solidFill>
                          <a:effectLst/>
                          <a:latin typeface="+mn-lt"/>
                          <a:ea typeface="+mn-ea"/>
                          <a:cs typeface="+mn-cs"/>
                        </a:rPr>
                        <a:t>倉庫物品、物料進出管理品，與請購單、發票及其他憑證是否相符 。 </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3.</a:t>
                      </a:r>
                      <a:r>
                        <a:rPr kumimoji="0" lang="zh-TW" altLang="en-US" sz="1400" b="0" i="0" kern="1200" dirty="0">
                          <a:solidFill>
                            <a:schemeClr val="tx1"/>
                          </a:solidFill>
                          <a:effectLst/>
                          <a:latin typeface="+mn-lt"/>
                          <a:ea typeface="+mn-ea"/>
                          <a:cs typeface="+mn-cs"/>
                        </a:rPr>
                        <a:t>配合生產、出貨進度，安排廠內物料之調用 。 </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4.</a:t>
                      </a:r>
                      <a:r>
                        <a:rPr kumimoji="0" lang="zh-TW" altLang="en-US" sz="1400" b="0" i="0" kern="1200" dirty="0">
                          <a:solidFill>
                            <a:schemeClr val="tx1"/>
                          </a:solidFill>
                          <a:effectLst/>
                          <a:latin typeface="+mn-lt"/>
                          <a:ea typeface="+mn-ea"/>
                          <a:cs typeface="+mn-cs"/>
                        </a:rPr>
                        <a:t>物料倉儲的基本管理 。</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5.</a:t>
                      </a:r>
                      <a:r>
                        <a:rPr kumimoji="0" lang="zh-TW" altLang="en-US" sz="1400" b="0" i="0" kern="1200" dirty="0">
                          <a:solidFill>
                            <a:schemeClr val="tx1"/>
                          </a:solidFill>
                          <a:effectLst/>
                          <a:latin typeface="+mn-lt"/>
                          <a:ea typeface="+mn-ea"/>
                          <a:cs typeface="+mn-cs"/>
                        </a:rPr>
                        <a:t>根據訂單的優先順序及物料取得之難易度，請求物料並建立遞送順序。 </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6.</a:t>
                      </a:r>
                      <a:r>
                        <a:rPr kumimoji="0" lang="zh-TW" altLang="en-US" sz="1400" b="0" i="0" kern="1200" dirty="0">
                          <a:solidFill>
                            <a:schemeClr val="tx1"/>
                          </a:solidFill>
                          <a:effectLst/>
                          <a:latin typeface="+mn-lt"/>
                          <a:ea typeface="+mn-ea"/>
                          <a:cs typeface="+mn-cs"/>
                        </a:rPr>
                        <a:t>其他主管交辦任務。 </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7.</a:t>
                      </a:r>
                      <a:r>
                        <a:rPr kumimoji="0" lang="zh-TW" altLang="en-US" sz="1400" b="0" i="0" kern="1200" dirty="0">
                          <a:solidFill>
                            <a:schemeClr val="tx1"/>
                          </a:solidFill>
                          <a:effectLst/>
                          <a:latin typeface="+mn-lt"/>
                          <a:ea typeface="+mn-ea"/>
                          <a:cs typeface="+mn-cs"/>
                        </a:rPr>
                        <a:t>有相關倉管、物流、宅配出貨經驗</a:t>
                      </a:r>
                      <a:r>
                        <a:rPr kumimoji="0" lang="en-US" altLang="zh-TW" sz="1400" b="0" i="0" kern="1200" dirty="0">
                          <a:solidFill>
                            <a:schemeClr val="tx1"/>
                          </a:solidFill>
                          <a:effectLst/>
                          <a:latin typeface="+mn-lt"/>
                          <a:ea typeface="+mn-ea"/>
                          <a:cs typeface="+mn-cs"/>
                        </a:rPr>
                        <a:t>3</a:t>
                      </a:r>
                      <a:r>
                        <a:rPr kumimoji="0" lang="zh-TW" altLang="en-US" sz="1400" b="0" i="0" kern="1200" dirty="0">
                          <a:solidFill>
                            <a:schemeClr val="tx1"/>
                          </a:solidFill>
                          <a:effectLst/>
                          <a:latin typeface="+mn-lt"/>
                          <a:ea typeface="+mn-ea"/>
                          <a:cs typeface="+mn-cs"/>
                        </a:rPr>
                        <a:t>年以上者，熟電腦操作、宅配系統、出貨流程、細心負責者佳。 </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8.</a:t>
                      </a:r>
                      <a:r>
                        <a:rPr kumimoji="0" lang="zh-TW" altLang="en-US" sz="1400" b="0" i="0" kern="1200" dirty="0">
                          <a:solidFill>
                            <a:schemeClr val="tx1"/>
                          </a:solidFill>
                          <a:effectLst/>
                          <a:latin typeface="+mn-lt"/>
                          <a:ea typeface="+mn-ea"/>
                          <a:cs typeface="+mn-cs"/>
                        </a:rPr>
                        <a:t>內部人員管理、車輛調派、配合度佳、具倉儲管理經驗。</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9.</a:t>
                      </a:r>
                      <a:r>
                        <a:rPr kumimoji="0" lang="zh-TW" altLang="en-US" sz="1400" b="0" i="0" kern="1200" dirty="0">
                          <a:solidFill>
                            <a:schemeClr val="tx1"/>
                          </a:solidFill>
                          <a:effectLst/>
                          <a:latin typeface="+mn-lt"/>
                          <a:ea typeface="+mn-ea"/>
                          <a:cs typeface="+mn-cs"/>
                        </a:rPr>
                        <a:t>假日需輪值。</a:t>
                      </a:r>
                      <a:endParaRPr kumimoji="0" lang="zh-TW" altLang="en-US" sz="14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4090354616"/>
                  </a:ext>
                </a:extLst>
              </a:tr>
            </a:tbl>
          </a:graphicData>
        </a:graphic>
      </p:graphicFrame>
    </p:spTree>
    <p:extLst>
      <p:ext uri="{BB962C8B-B14F-4D97-AF65-F5344CB8AC3E}">
        <p14:creationId xmlns:p14="http://schemas.microsoft.com/office/powerpoint/2010/main" val="3852370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91C0E8E0-72E1-48D4-BD94-D94678E25CA2}"/>
              </a:ext>
            </a:extLst>
          </p:cNvPr>
          <p:cNvGraphicFramePr>
            <a:graphicFrameLocks noGrp="1"/>
          </p:cNvGraphicFramePr>
          <p:nvPr>
            <p:extLst>
              <p:ext uri="{D42A27DB-BD31-4B8C-83A1-F6EECF244321}">
                <p14:modId xmlns:p14="http://schemas.microsoft.com/office/powerpoint/2010/main" val="4165681725"/>
              </p:ext>
            </p:extLst>
          </p:nvPr>
        </p:nvGraphicFramePr>
        <p:xfrm>
          <a:off x="0" y="0"/>
          <a:ext cx="9143999" cy="6861303"/>
        </p:xfrm>
        <a:graphic>
          <a:graphicData uri="http://schemas.openxmlformats.org/drawingml/2006/table">
            <a:tbl>
              <a:tblPr/>
              <a:tblGrid>
                <a:gridCol w="1798820">
                  <a:extLst>
                    <a:ext uri="{9D8B030D-6E8A-4147-A177-3AD203B41FA5}">
                      <a16:colId xmlns:a16="http://schemas.microsoft.com/office/drawing/2014/main" val="4052271961"/>
                    </a:ext>
                  </a:extLst>
                </a:gridCol>
                <a:gridCol w="1261012">
                  <a:extLst>
                    <a:ext uri="{9D8B030D-6E8A-4147-A177-3AD203B41FA5}">
                      <a16:colId xmlns:a16="http://schemas.microsoft.com/office/drawing/2014/main" val="1837756474"/>
                    </a:ext>
                  </a:extLst>
                </a:gridCol>
                <a:gridCol w="1440160">
                  <a:extLst>
                    <a:ext uri="{9D8B030D-6E8A-4147-A177-3AD203B41FA5}">
                      <a16:colId xmlns:a16="http://schemas.microsoft.com/office/drawing/2014/main" val="3614929475"/>
                    </a:ext>
                  </a:extLst>
                </a:gridCol>
                <a:gridCol w="4104456">
                  <a:extLst>
                    <a:ext uri="{9D8B030D-6E8A-4147-A177-3AD203B41FA5}">
                      <a16:colId xmlns:a16="http://schemas.microsoft.com/office/drawing/2014/main" val="3431129846"/>
                    </a:ext>
                  </a:extLst>
                </a:gridCol>
                <a:gridCol w="539551">
                  <a:extLst>
                    <a:ext uri="{9D8B030D-6E8A-4147-A177-3AD203B41FA5}">
                      <a16:colId xmlns:a16="http://schemas.microsoft.com/office/drawing/2014/main" val="1801977086"/>
                    </a:ext>
                  </a:extLst>
                </a:gridCol>
              </a:tblGrid>
              <a:tr h="720453">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實習機構名稱</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實習職能</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實習津貼</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備註</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rPr>
                        <a:t>狀態</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270237026"/>
                  </a:ext>
                </a:extLst>
              </a:tr>
              <a:tr h="1081276">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桃一廠</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kumimoji="0" lang="zh-TW" altLang="en-US" sz="1600" b="0" i="0" kern="1200" dirty="0">
                          <a:solidFill>
                            <a:schemeClr val="tx1"/>
                          </a:solidFill>
                          <a:effectLst/>
                          <a:latin typeface="+mn-lt"/>
                          <a:ea typeface="+mn-ea"/>
                          <a:cs typeface="+mn-cs"/>
                        </a:rPr>
                        <a:t>理貨人員</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29,500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35,000</a:t>
                      </a:r>
                      <a:r>
                        <a:rPr kumimoji="0" lang="zh-TW" altLang="en-US" sz="1600" b="0" i="0" kern="1200" dirty="0">
                          <a:solidFill>
                            <a:schemeClr val="tx1"/>
                          </a:solidFill>
                          <a:effectLst/>
                          <a:latin typeface="+mn-lt"/>
                          <a:ea typeface="+mn-ea"/>
                          <a:cs typeface="+mn-cs"/>
                        </a:rPr>
                        <a:t>元</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000"/>
                        </a:lnSpc>
                        <a:spcBef>
                          <a:spcPct val="0"/>
                        </a:spcBef>
                        <a:spcAft>
                          <a:spcPct val="0"/>
                        </a:spcAft>
                        <a:buClrTx/>
                        <a:buSzTx/>
                        <a:buFontTx/>
                        <a:buNone/>
                        <a:tabLst/>
                      </a:pPr>
                      <a:r>
                        <a:rPr kumimoji="0" lang="en-US" altLang="zh-TW" sz="1400" b="0" i="0" kern="1200" dirty="0">
                          <a:solidFill>
                            <a:schemeClr val="tx1"/>
                          </a:solidFill>
                          <a:effectLst/>
                          <a:latin typeface="+mn-lt"/>
                          <a:ea typeface="+mn-ea"/>
                          <a:cs typeface="+mn-cs"/>
                        </a:rPr>
                        <a:t>1.</a:t>
                      </a:r>
                      <a:r>
                        <a:rPr kumimoji="0" lang="zh-TW" altLang="en-US" sz="1400" b="0" i="0" kern="1200" dirty="0">
                          <a:solidFill>
                            <a:schemeClr val="tx1"/>
                          </a:solidFill>
                          <a:effectLst/>
                          <a:latin typeface="+mn-lt"/>
                          <a:ea typeface="+mn-ea"/>
                          <a:cs typeface="+mn-cs"/>
                        </a:rPr>
                        <a:t>定期清點物料。</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2.</a:t>
                      </a:r>
                      <a:r>
                        <a:rPr kumimoji="0" lang="zh-TW" altLang="en-US" sz="1400" b="0" i="0" kern="1200" dirty="0">
                          <a:solidFill>
                            <a:schemeClr val="tx1"/>
                          </a:solidFill>
                          <a:effectLst/>
                          <a:latin typeface="+mn-lt"/>
                          <a:ea typeface="+mn-ea"/>
                          <a:cs typeface="+mn-cs"/>
                        </a:rPr>
                        <a:t>配合生產、出貨進度，安排廠內物料之調用。 </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3.</a:t>
                      </a:r>
                      <a:r>
                        <a:rPr kumimoji="0" lang="zh-TW" altLang="en-US" sz="1400" b="0" i="0" kern="1200" dirty="0">
                          <a:solidFill>
                            <a:schemeClr val="tx1"/>
                          </a:solidFill>
                          <a:effectLst/>
                          <a:latin typeface="+mn-lt"/>
                          <a:ea typeface="+mn-ea"/>
                          <a:cs typeface="+mn-cs"/>
                        </a:rPr>
                        <a:t>物料倉儲的基本管理。 </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4.</a:t>
                      </a:r>
                      <a:r>
                        <a:rPr kumimoji="0" lang="zh-TW" altLang="en-US" sz="1400" b="0" i="0" kern="1200" dirty="0">
                          <a:solidFill>
                            <a:schemeClr val="tx1"/>
                          </a:solidFill>
                          <a:effectLst/>
                          <a:latin typeface="+mn-lt"/>
                          <a:ea typeface="+mn-ea"/>
                          <a:cs typeface="+mn-cs"/>
                        </a:rPr>
                        <a:t>假日支援現場理貨作業。</a:t>
                      </a:r>
                      <a:endParaRPr kumimoji="0" lang="zh-TW" altLang="en-US" sz="14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344626832"/>
                  </a:ext>
                </a:extLst>
              </a:tr>
              <a:tr h="5056270">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桃一廠</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kumimoji="0" lang="zh-TW" altLang="en-US" sz="1600" b="0" i="0" kern="1200" dirty="0">
                          <a:solidFill>
                            <a:schemeClr val="tx1"/>
                          </a:solidFill>
                          <a:effectLst/>
                          <a:latin typeface="+mn-lt"/>
                          <a:ea typeface="+mn-ea"/>
                          <a:cs typeface="+mn-cs"/>
                        </a:rPr>
                        <a:t>現場儲備幹部</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具乙級職業安全衛生管理員證照</a:t>
                      </a:r>
                      <a:r>
                        <a:rPr kumimoji="0" lang="en-US" altLang="zh-TW" sz="1600" b="0" i="0" kern="1200" dirty="0">
                          <a:solidFill>
                            <a:schemeClr val="tx1"/>
                          </a:solidFill>
                          <a:effectLst/>
                          <a:latin typeface="+mn-lt"/>
                          <a:ea typeface="+mn-ea"/>
                          <a:cs typeface="+mn-cs"/>
                        </a:rPr>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35,000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45,000</a:t>
                      </a:r>
                      <a:r>
                        <a:rPr kumimoji="0" lang="zh-TW" altLang="en-US" sz="1600" b="0" i="0" kern="1200" dirty="0">
                          <a:solidFill>
                            <a:schemeClr val="tx1"/>
                          </a:solidFill>
                          <a:effectLst/>
                          <a:latin typeface="+mn-lt"/>
                          <a:ea typeface="+mn-ea"/>
                          <a:cs typeface="+mn-cs"/>
                        </a:rPr>
                        <a:t>元</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1800"/>
                        </a:lnSpc>
                        <a:spcBef>
                          <a:spcPct val="0"/>
                        </a:spcBef>
                        <a:spcAft>
                          <a:spcPct val="0"/>
                        </a:spcAft>
                        <a:buClrTx/>
                        <a:buSzTx/>
                        <a:buFontTx/>
                        <a:buNone/>
                        <a:tabLst/>
                      </a:pPr>
                      <a:r>
                        <a:rPr kumimoji="0" lang="en-US" altLang="zh-TW" sz="1400" b="0" i="0" kern="1200" dirty="0">
                          <a:solidFill>
                            <a:schemeClr val="tx1"/>
                          </a:solidFill>
                          <a:effectLst/>
                          <a:latin typeface="+mn-lt"/>
                          <a:ea typeface="+mn-ea"/>
                          <a:cs typeface="+mn-cs"/>
                        </a:rPr>
                        <a:t>1. </a:t>
                      </a:r>
                      <a:r>
                        <a:rPr kumimoji="0" lang="zh-TW" altLang="en-US" sz="1400" b="0" i="0" kern="1200" dirty="0">
                          <a:solidFill>
                            <a:schemeClr val="tx1"/>
                          </a:solidFill>
                          <a:effectLst/>
                          <a:latin typeface="+mn-lt"/>
                          <a:ea typeface="+mn-ea"/>
                          <a:cs typeface="+mn-cs"/>
                        </a:rPr>
                        <a:t>製程管理及品質控管</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2. </a:t>
                      </a:r>
                      <a:r>
                        <a:rPr kumimoji="0" lang="zh-TW" altLang="en-US" sz="1400" b="0" i="0" kern="1200" dirty="0">
                          <a:solidFill>
                            <a:schemeClr val="tx1"/>
                          </a:solidFill>
                          <a:effectLst/>
                          <a:latin typeface="+mn-lt"/>
                          <a:ea typeface="+mn-ea"/>
                          <a:cs typeface="+mn-cs"/>
                        </a:rPr>
                        <a:t>收集及建立勞工安全衛生作業計畫。</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3. </a:t>
                      </a:r>
                      <a:r>
                        <a:rPr kumimoji="0" lang="zh-TW" altLang="en-US" sz="1400" b="0" i="0" kern="1200" dirty="0">
                          <a:solidFill>
                            <a:schemeClr val="tx1"/>
                          </a:solidFill>
                          <a:effectLst/>
                          <a:latin typeface="+mn-lt"/>
                          <a:ea typeface="+mn-ea"/>
                          <a:cs typeface="+mn-cs"/>
                        </a:rPr>
                        <a:t>執行公司內、外部安全衛生業務。</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4. </a:t>
                      </a:r>
                      <a:r>
                        <a:rPr kumimoji="0" lang="zh-TW" altLang="en-US" sz="1400" b="0" i="0" kern="1200" dirty="0">
                          <a:solidFill>
                            <a:schemeClr val="tx1"/>
                          </a:solidFill>
                          <a:effectLst/>
                          <a:latin typeface="+mn-lt"/>
                          <a:ea typeface="+mn-ea"/>
                          <a:cs typeface="+mn-cs"/>
                        </a:rPr>
                        <a:t>處理突發之勞工安全衛生事宜。</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5. </a:t>
                      </a:r>
                      <a:r>
                        <a:rPr kumimoji="0" lang="zh-TW" altLang="en-US" sz="1400" b="0" i="0" kern="1200" dirty="0">
                          <a:solidFill>
                            <a:schemeClr val="tx1"/>
                          </a:solidFill>
                          <a:effectLst/>
                          <a:latin typeface="+mn-lt"/>
                          <a:ea typeface="+mn-ea"/>
                          <a:cs typeface="+mn-cs"/>
                        </a:rPr>
                        <a:t>規劃、推行各部門進行勞工安全衛生稽核、管理、教育訓練。推行安全衛生設施之檢點與檢查，實施巡視、定期檢查、重點檢查、危害通識及作業環境測定，並進行實施安全衛生績效管理評估。</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6. </a:t>
                      </a:r>
                      <a:r>
                        <a:rPr kumimoji="0" lang="zh-TW" altLang="en-US" sz="1400" b="0" i="0" kern="1200" dirty="0">
                          <a:solidFill>
                            <a:schemeClr val="tx1"/>
                          </a:solidFill>
                          <a:effectLst/>
                          <a:latin typeface="+mn-lt"/>
                          <a:ea typeface="+mn-ea"/>
                          <a:cs typeface="+mn-cs"/>
                        </a:rPr>
                        <a:t>負責一般文書資料處理、系統建檔工作。</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7. </a:t>
                      </a:r>
                      <a:r>
                        <a:rPr kumimoji="0" lang="zh-TW" altLang="en-US" sz="1400" b="0" i="0" kern="1200" dirty="0">
                          <a:solidFill>
                            <a:schemeClr val="tx1"/>
                          </a:solidFill>
                          <a:effectLst/>
                          <a:latin typeface="+mn-lt"/>
                          <a:ea typeface="+mn-ea"/>
                          <a:cs typeface="+mn-cs"/>
                        </a:rPr>
                        <a:t>總務行政作業及處理庶務性工作，支援其他部門事務。</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8. </a:t>
                      </a:r>
                      <a:r>
                        <a:rPr kumimoji="0" lang="zh-TW" altLang="en-US" sz="1400" b="0" i="0" kern="1200" dirty="0">
                          <a:solidFill>
                            <a:schemeClr val="tx1"/>
                          </a:solidFill>
                          <a:effectLst/>
                          <a:latin typeface="+mn-lt"/>
                          <a:ea typeface="+mn-ea"/>
                          <a:cs typeface="+mn-cs"/>
                        </a:rPr>
                        <a:t>各項外部稽核學習。</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9. </a:t>
                      </a:r>
                      <a:r>
                        <a:rPr kumimoji="0" lang="zh-TW" altLang="en-US" sz="1400" b="0" i="0" kern="1200" dirty="0">
                          <a:solidFill>
                            <a:schemeClr val="tx1"/>
                          </a:solidFill>
                          <a:effectLst/>
                          <a:latin typeface="+mn-lt"/>
                          <a:ea typeface="+mn-ea"/>
                          <a:cs typeface="+mn-cs"/>
                        </a:rPr>
                        <a:t>釐訂規劃及推動安全衛生管理事項、職業災害防止計畫、緊急應變計畫，並指導有關部門實施。</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10. </a:t>
                      </a:r>
                      <a:r>
                        <a:rPr kumimoji="0" lang="zh-TW" altLang="en-US" sz="1400" b="0" i="0" kern="1200" dirty="0">
                          <a:solidFill>
                            <a:schemeClr val="tx1"/>
                          </a:solidFill>
                          <a:effectLst/>
                          <a:latin typeface="+mn-lt"/>
                          <a:ea typeface="+mn-ea"/>
                          <a:cs typeface="+mn-cs"/>
                        </a:rPr>
                        <a:t>內部人員管理、配合度佳、主管交辦事項。</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11. </a:t>
                      </a:r>
                      <a:r>
                        <a:rPr kumimoji="0" lang="zh-TW" altLang="en-US" sz="1400" b="0" i="0" kern="1200" dirty="0">
                          <a:solidFill>
                            <a:schemeClr val="tx1"/>
                          </a:solidFill>
                          <a:effectLst/>
                          <a:latin typeface="+mn-lt"/>
                          <a:ea typeface="+mn-ea"/>
                          <a:cs typeface="+mn-cs"/>
                        </a:rPr>
                        <a:t>督導產線作業之執行與管理，以提升產能降低成本。</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12. </a:t>
                      </a:r>
                      <a:r>
                        <a:rPr kumimoji="0" lang="zh-TW" altLang="en-US" sz="1400" b="0" i="0" kern="1200" dirty="0">
                          <a:solidFill>
                            <a:schemeClr val="tx1"/>
                          </a:solidFill>
                          <a:effectLst/>
                          <a:latin typeface="+mn-lt"/>
                          <a:ea typeface="+mn-ea"/>
                          <a:cs typeface="+mn-cs"/>
                        </a:rPr>
                        <a:t>有效執行能力、溝通協調與整合能力，環安衛相關申報作業，定期追蹤與查核各項安全文件記錄。</a:t>
                      </a:r>
                      <a:r>
                        <a:rPr lang="zh-TW" altLang="en-US" sz="1400" dirty="0"/>
                        <a:t/>
                      </a:r>
                      <a:br>
                        <a:rPr lang="zh-TW" altLang="en-US" sz="1400" dirty="0"/>
                      </a:br>
                      <a:r>
                        <a:rPr kumimoji="0" lang="en-US" altLang="zh-TW" sz="1400" b="0" i="0" kern="1200" dirty="0">
                          <a:solidFill>
                            <a:schemeClr val="tx1"/>
                          </a:solidFill>
                          <a:effectLst/>
                          <a:latin typeface="+mn-lt"/>
                          <a:ea typeface="+mn-ea"/>
                          <a:cs typeface="+mn-cs"/>
                        </a:rPr>
                        <a:t>13. </a:t>
                      </a:r>
                      <a:r>
                        <a:rPr kumimoji="0" lang="zh-TW" altLang="en-US" sz="1400" b="0" i="0" kern="1200" dirty="0">
                          <a:solidFill>
                            <a:schemeClr val="tx1"/>
                          </a:solidFill>
                          <a:effectLst/>
                          <a:latin typeface="+mn-lt"/>
                          <a:ea typeface="+mn-ea"/>
                          <a:cs typeface="+mn-cs"/>
                        </a:rPr>
                        <a:t>假日需輪值。</a:t>
                      </a:r>
                      <a:endParaRPr kumimoji="0" lang="zh-TW" altLang="en-US" sz="14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2310809435"/>
                  </a:ext>
                </a:extLst>
              </a:tr>
            </a:tbl>
          </a:graphicData>
        </a:graphic>
      </p:graphicFrame>
    </p:spTree>
    <p:extLst>
      <p:ext uri="{BB962C8B-B14F-4D97-AF65-F5344CB8AC3E}">
        <p14:creationId xmlns:p14="http://schemas.microsoft.com/office/powerpoint/2010/main" val="2555486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857BE966-8DBC-4114-8234-68810F4EF332}"/>
              </a:ext>
            </a:extLst>
          </p:cNvPr>
          <p:cNvGraphicFramePr>
            <a:graphicFrameLocks noGrp="1"/>
          </p:cNvGraphicFramePr>
          <p:nvPr>
            <p:extLst>
              <p:ext uri="{D42A27DB-BD31-4B8C-83A1-F6EECF244321}">
                <p14:modId xmlns:p14="http://schemas.microsoft.com/office/powerpoint/2010/main" val="3845969042"/>
              </p:ext>
            </p:extLst>
          </p:nvPr>
        </p:nvGraphicFramePr>
        <p:xfrm>
          <a:off x="0" y="847524"/>
          <a:ext cx="9143999" cy="5893844"/>
        </p:xfrm>
        <a:graphic>
          <a:graphicData uri="http://schemas.openxmlformats.org/drawingml/2006/table">
            <a:tbl>
              <a:tblPr/>
              <a:tblGrid>
                <a:gridCol w="1798820">
                  <a:extLst>
                    <a:ext uri="{9D8B030D-6E8A-4147-A177-3AD203B41FA5}">
                      <a16:colId xmlns:a16="http://schemas.microsoft.com/office/drawing/2014/main" val="2764880196"/>
                    </a:ext>
                  </a:extLst>
                </a:gridCol>
                <a:gridCol w="1261012">
                  <a:extLst>
                    <a:ext uri="{9D8B030D-6E8A-4147-A177-3AD203B41FA5}">
                      <a16:colId xmlns:a16="http://schemas.microsoft.com/office/drawing/2014/main" val="1419967147"/>
                    </a:ext>
                  </a:extLst>
                </a:gridCol>
                <a:gridCol w="1440160">
                  <a:extLst>
                    <a:ext uri="{9D8B030D-6E8A-4147-A177-3AD203B41FA5}">
                      <a16:colId xmlns:a16="http://schemas.microsoft.com/office/drawing/2014/main" val="889962978"/>
                    </a:ext>
                  </a:extLst>
                </a:gridCol>
                <a:gridCol w="4104456">
                  <a:extLst>
                    <a:ext uri="{9D8B030D-6E8A-4147-A177-3AD203B41FA5}">
                      <a16:colId xmlns:a16="http://schemas.microsoft.com/office/drawing/2014/main" val="1962618981"/>
                    </a:ext>
                  </a:extLst>
                </a:gridCol>
                <a:gridCol w="539551">
                  <a:extLst>
                    <a:ext uri="{9D8B030D-6E8A-4147-A177-3AD203B41FA5}">
                      <a16:colId xmlns:a16="http://schemas.microsoft.com/office/drawing/2014/main" val="2228258721"/>
                    </a:ext>
                  </a:extLst>
                </a:gridCol>
              </a:tblGrid>
              <a:tr h="810310">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實習機構名稱</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實習職能</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實習津貼</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備註</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rPr>
                        <a:t>狀態</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2926205849"/>
                  </a:ext>
                </a:extLst>
              </a:tr>
              <a:tr h="2921213">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桃一廠</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kumimoji="0" lang="zh-TW" altLang="en-US" sz="1600" b="0" i="0" kern="1200" dirty="0">
                          <a:solidFill>
                            <a:schemeClr val="tx1"/>
                          </a:solidFill>
                          <a:effectLst/>
                          <a:latin typeface="+mn-lt"/>
                          <a:ea typeface="+mn-ea"/>
                          <a:cs typeface="+mn-cs"/>
                        </a:rPr>
                        <a:t>工務維修人員</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40,000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50,000</a:t>
                      </a:r>
                      <a:r>
                        <a:rPr kumimoji="0" lang="zh-TW" altLang="en-US" sz="1600" b="0" i="0" kern="1200" dirty="0">
                          <a:solidFill>
                            <a:schemeClr val="tx1"/>
                          </a:solidFill>
                          <a:effectLst/>
                          <a:latin typeface="+mn-lt"/>
                          <a:ea typeface="+mn-ea"/>
                          <a:cs typeface="+mn-cs"/>
                        </a:rPr>
                        <a:t>元</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000"/>
                        </a:lnSpc>
                        <a:spcBef>
                          <a:spcPct val="0"/>
                        </a:spcBef>
                        <a:spcAft>
                          <a:spcPct val="0"/>
                        </a:spcAft>
                        <a:buClrTx/>
                        <a:buSzTx/>
                        <a:buFontTx/>
                        <a:buNone/>
                        <a:tabLst/>
                      </a:pPr>
                      <a:r>
                        <a:rPr kumimoji="0" lang="en-US" altLang="zh-TW" sz="1600" b="0" i="0" kern="1200" dirty="0">
                          <a:solidFill>
                            <a:schemeClr val="tx1"/>
                          </a:solidFill>
                          <a:effectLst/>
                          <a:latin typeface="+mn-lt"/>
                          <a:ea typeface="+mn-ea"/>
                          <a:cs typeface="+mn-cs"/>
                        </a:rPr>
                        <a:t>1.</a:t>
                      </a:r>
                      <a:r>
                        <a:rPr kumimoji="0" lang="zh-TW" altLang="en-US" sz="1600" b="0" i="0" kern="1200" dirty="0">
                          <a:solidFill>
                            <a:schemeClr val="tx1"/>
                          </a:solidFill>
                          <a:effectLst/>
                          <a:latin typeface="+mn-lt"/>
                          <a:ea typeface="+mn-ea"/>
                          <a:cs typeface="+mn-cs"/>
                        </a:rPr>
                        <a:t>具備廠務及部分設備，基本維修保養的相關技能或證照。</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a:t>
                      </a:r>
                      <a:r>
                        <a:rPr kumimoji="0" lang="zh-TW" altLang="en-US" sz="1600" b="0" i="0" kern="1200" dirty="0">
                          <a:solidFill>
                            <a:schemeClr val="tx1"/>
                          </a:solidFill>
                          <a:effectLst/>
                          <a:latin typeface="+mn-lt"/>
                          <a:ea typeface="+mn-ea"/>
                          <a:cs typeface="+mn-cs"/>
                        </a:rPr>
                        <a:t>設備進行規劃安排自主維護保養排程，並能有效落實執行。</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a:t>
                      </a:r>
                      <a:r>
                        <a:rPr kumimoji="0" lang="zh-TW" altLang="en-US" sz="1600" b="0" i="0" kern="1200" dirty="0">
                          <a:solidFill>
                            <a:schemeClr val="tx1"/>
                          </a:solidFill>
                          <a:effectLst/>
                          <a:latin typeface="+mn-lt"/>
                          <a:ea typeface="+mn-ea"/>
                          <a:cs typeface="+mn-cs"/>
                        </a:rPr>
                        <a:t>對於設備緊急叫修作業，在本職學能內可以有效進行處理，非本職學能內，能 迅速進行委外叫修處理，縮短維修時程。 </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4.</a:t>
                      </a:r>
                      <a:r>
                        <a:rPr kumimoji="0" lang="zh-TW" altLang="en-US" sz="1600" b="0" i="0" kern="1200" dirty="0">
                          <a:solidFill>
                            <a:schemeClr val="tx1"/>
                          </a:solidFill>
                          <a:effectLst/>
                          <a:latin typeface="+mn-lt"/>
                          <a:ea typeface="+mn-ea"/>
                          <a:cs typeface="+mn-cs"/>
                        </a:rPr>
                        <a:t>能配合輪班進行必要之維護保養工作。</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5.</a:t>
                      </a:r>
                      <a:r>
                        <a:rPr kumimoji="0" lang="zh-TW" altLang="en-US" sz="1600" b="0" i="0" kern="1200" dirty="0">
                          <a:solidFill>
                            <a:schemeClr val="tx1"/>
                          </a:solidFill>
                          <a:effectLst/>
                          <a:latin typeface="+mn-lt"/>
                          <a:ea typeface="+mn-ea"/>
                          <a:cs typeface="+mn-cs"/>
                        </a:rPr>
                        <a:t>教導設備操作員，能進行簡單基本的設備維護保養，提高維護保養的成效，降 低整體維護保養的損失。</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3217954609"/>
                  </a:ext>
                </a:extLst>
              </a:tr>
              <a:tr h="2162321">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桃一廠</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kumimoji="0" lang="zh-TW" altLang="en-US" sz="1600" b="0" i="0" kern="1200" dirty="0">
                          <a:solidFill>
                            <a:schemeClr val="tx1"/>
                          </a:solidFill>
                          <a:effectLst/>
                          <a:latin typeface="+mn-lt"/>
                          <a:ea typeface="+mn-ea"/>
                          <a:cs typeface="+mn-cs"/>
                        </a:rPr>
                        <a:t>司機</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35,000</a:t>
                      </a:r>
                      <a:r>
                        <a:rPr kumimoji="0" lang="zh-TW" altLang="en-US" sz="1600" b="0" i="0" kern="1200" dirty="0">
                          <a:solidFill>
                            <a:schemeClr val="tx1"/>
                          </a:solidFill>
                          <a:effectLst/>
                          <a:latin typeface="+mn-lt"/>
                          <a:ea typeface="+mn-ea"/>
                          <a:cs typeface="+mn-cs"/>
                        </a:rPr>
                        <a:t>元以上</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000"/>
                        </a:lnSpc>
                        <a:spcBef>
                          <a:spcPct val="0"/>
                        </a:spcBef>
                        <a:spcAft>
                          <a:spcPct val="0"/>
                        </a:spcAft>
                        <a:buClrTx/>
                        <a:buSzTx/>
                        <a:buFontTx/>
                        <a:buNone/>
                        <a:tabLst/>
                      </a:pPr>
                      <a:r>
                        <a:rPr kumimoji="0" lang="en-US" altLang="zh-TW" sz="1600" b="0" i="0" kern="1200" dirty="0">
                          <a:solidFill>
                            <a:schemeClr val="tx1"/>
                          </a:solidFill>
                          <a:effectLst/>
                          <a:latin typeface="+mn-lt"/>
                          <a:ea typeface="+mn-ea"/>
                          <a:cs typeface="+mn-cs"/>
                        </a:rPr>
                        <a:t>1. </a:t>
                      </a:r>
                      <a:r>
                        <a:rPr kumimoji="0" lang="zh-TW" altLang="en-US" sz="1600" b="0" i="0" kern="1200" dirty="0">
                          <a:solidFill>
                            <a:schemeClr val="tx1"/>
                          </a:solidFill>
                          <a:effectLst/>
                          <a:latin typeface="+mn-lt"/>
                          <a:ea typeface="+mn-ea"/>
                          <a:cs typeface="+mn-cs"/>
                        </a:rPr>
                        <a:t>接送上下班、會議、應酬、公文。</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 </a:t>
                      </a:r>
                      <a:r>
                        <a:rPr kumimoji="0" lang="zh-TW" altLang="en-US" sz="1600" b="0" i="0" kern="1200" dirty="0">
                          <a:solidFill>
                            <a:schemeClr val="tx1"/>
                          </a:solidFill>
                          <a:effectLst/>
                          <a:latin typeface="+mn-lt"/>
                          <a:ea typeface="+mn-ea"/>
                          <a:cs typeface="+mn-cs"/>
                        </a:rPr>
                        <a:t>熟車輛性能、定期檢修與保養車輛，確保車況良好。 </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 </a:t>
                      </a:r>
                      <a:r>
                        <a:rPr kumimoji="0" lang="zh-TW" altLang="en-US" sz="1600" b="0" i="0" kern="1200" dirty="0">
                          <a:solidFill>
                            <a:schemeClr val="tx1"/>
                          </a:solidFill>
                          <a:effectLst/>
                          <a:latin typeface="+mn-lt"/>
                          <a:ea typeface="+mn-ea"/>
                          <a:cs typeface="+mn-cs"/>
                        </a:rPr>
                        <a:t>其他主管交辦事項處理，及支援其他事務工作並主動回報進度。</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4. </a:t>
                      </a:r>
                      <a:r>
                        <a:rPr kumimoji="0" lang="zh-TW" altLang="en-US" sz="1600" b="0" i="0" kern="1200" dirty="0">
                          <a:solidFill>
                            <a:schemeClr val="tx1"/>
                          </a:solidFill>
                          <a:effectLst/>
                          <a:latin typeface="+mn-lt"/>
                          <a:ea typeface="+mn-ea"/>
                          <a:cs typeface="+mn-cs"/>
                        </a:rPr>
                        <a:t>於執行公務時所獲悉之個人或公司各項相關資料及訊息均需謹守保密原則。</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3604987285"/>
                  </a:ext>
                </a:extLst>
              </a:tr>
            </a:tbl>
          </a:graphicData>
        </a:graphic>
      </p:graphicFrame>
    </p:spTree>
    <p:extLst>
      <p:ext uri="{BB962C8B-B14F-4D97-AF65-F5344CB8AC3E}">
        <p14:creationId xmlns:p14="http://schemas.microsoft.com/office/powerpoint/2010/main" val="3309146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658D7D0F-CC11-4533-BEEC-9A1D4E4CAD00}"/>
              </a:ext>
            </a:extLst>
          </p:cNvPr>
          <p:cNvGraphicFramePr>
            <a:graphicFrameLocks noGrp="1"/>
          </p:cNvGraphicFramePr>
          <p:nvPr>
            <p:extLst>
              <p:ext uri="{D42A27DB-BD31-4B8C-83A1-F6EECF244321}">
                <p14:modId xmlns:p14="http://schemas.microsoft.com/office/powerpoint/2010/main" val="1512827077"/>
              </p:ext>
            </p:extLst>
          </p:nvPr>
        </p:nvGraphicFramePr>
        <p:xfrm>
          <a:off x="1" y="806598"/>
          <a:ext cx="9143999" cy="5729044"/>
        </p:xfrm>
        <a:graphic>
          <a:graphicData uri="http://schemas.openxmlformats.org/drawingml/2006/table">
            <a:tbl>
              <a:tblPr/>
              <a:tblGrid>
                <a:gridCol w="1798820">
                  <a:extLst>
                    <a:ext uri="{9D8B030D-6E8A-4147-A177-3AD203B41FA5}">
                      <a16:colId xmlns:a16="http://schemas.microsoft.com/office/drawing/2014/main" val="2940592957"/>
                    </a:ext>
                  </a:extLst>
                </a:gridCol>
                <a:gridCol w="1261012">
                  <a:extLst>
                    <a:ext uri="{9D8B030D-6E8A-4147-A177-3AD203B41FA5}">
                      <a16:colId xmlns:a16="http://schemas.microsoft.com/office/drawing/2014/main" val="3043955847"/>
                    </a:ext>
                  </a:extLst>
                </a:gridCol>
                <a:gridCol w="1368151">
                  <a:extLst>
                    <a:ext uri="{9D8B030D-6E8A-4147-A177-3AD203B41FA5}">
                      <a16:colId xmlns:a16="http://schemas.microsoft.com/office/drawing/2014/main" val="1741405964"/>
                    </a:ext>
                  </a:extLst>
                </a:gridCol>
                <a:gridCol w="4176465">
                  <a:extLst>
                    <a:ext uri="{9D8B030D-6E8A-4147-A177-3AD203B41FA5}">
                      <a16:colId xmlns:a16="http://schemas.microsoft.com/office/drawing/2014/main" val="3949260495"/>
                    </a:ext>
                  </a:extLst>
                </a:gridCol>
                <a:gridCol w="539551">
                  <a:extLst>
                    <a:ext uri="{9D8B030D-6E8A-4147-A177-3AD203B41FA5}">
                      <a16:colId xmlns:a16="http://schemas.microsoft.com/office/drawing/2014/main" val="1508832988"/>
                    </a:ext>
                  </a:extLst>
                </a:gridCol>
              </a:tblGrid>
              <a:tr h="860037">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實習機構名稱</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實習職能</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實習津貼</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備註</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rPr>
                        <a:t>狀態</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3323626889"/>
                  </a:ext>
                </a:extLst>
              </a:tr>
              <a:tr h="2002474">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桃二廠</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kumimoji="0" lang="zh-TW" altLang="en-US" sz="1600" b="0" i="0" kern="1200" dirty="0">
                          <a:solidFill>
                            <a:schemeClr val="tx1"/>
                          </a:solidFill>
                          <a:effectLst/>
                          <a:latin typeface="+mn-lt"/>
                          <a:ea typeface="+mn-ea"/>
                          <a:cs typeface="+mn-cs"/>
                        </a:rPr>
                        <a:t>文管中心 行政助理</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30,000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33,000</a:t>
                      </a:r>
                      <a:r>
                        <a:rPr kumimoji="0" lang="zh-TW" altLang="en-US" sz="1600" b="0" i="0" kern="1200" dirty="0">
                          <a:solidFill>
                            <a:schemeClr val="tx1"/>
                          </a:solidFill>
                          <a:effectLst/>
                          <a:latin typeface="+mn-lt"/>
                          <a:ea typeface="+mn-ea"/>
                          <a:cs typeface="+mn-cs"/>
                        </a:rPr>
                        <a:t>元</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en-US" altLang="zh-TW" sz="1600" b="0" i="0" kern="1200" dirty="0">
                          <a:solidFill>
                            <a:schemeClr val="tx1"/>
                          </a:solidFill>
                          <a:effectLst/>
                          <a:latin typeface="+mn-lt"/>
                          <a:ea typeface="+mn-ea"/>
                          <a:cs typeface="+mn-cs"/>
                        </a:rPr>
                        <a:t>1.</a:t>
                      </a:r>
                      <a:r>
                        <a:rPr kumimoji="0" lang="zh-TW" altLang="en-US" sz="1600" b="0" i="0" kern="1200" dirty="0">
                          <a:solidFill>
                            <a:schemeClr val="tx1"/>
                          </a:solidFill>
                          <a:effectLst/>
                          <a:latin typeface="+mn-lt"/>
                          <a:ea typeface="+mn-ea"/>
                          <a:cs typeface="+mn-cs"/>
                        </a:rPr>
                        <a:t>協助修改並管理文件圖面</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a:t>
                      </a:r>
                      <a:r>
                        <a:rPr kumimoji="0" lang="zh-TW" altLang="en-US" sz="1600" b="0" i="0" kern="1200" dirty="0">
                          <a:solidFill>
                            <a:schemeClr val="tx1"/>
                          </a:solidFill>
                          <a:effectLst/>
                          <a:latin typeface="+mn-lt"/>
                          <a:ea typeface="+mn-ea"/>
                          <a:cs typeface="+mn-cs"/>
                        </a:rPr>
                        <a:t>協助處理設計中心流程</a:t>
                      </a:r>
                      <a:r>
                        <a:rPr kumimoji="0" lang="en-US" altLang="zh-TW" sz="1600" b="0" i="0" kern="1200" dirty="0">
                          <a:solidFill>
                            <a:schemeClr val="tx1"/>
                          </a:solidFill>
                          <a:effectLst/>
                          <a:latin typeface="+mn-lt"/>
                          <a:ea typeface="+mn-ea"/>
                          <a:cs typeface="+mn-cs"/>
                        </a:rPr>
                        <a:t>SOP</a:t>
                      </a:r>
                      <a:r>
                        <a:rPr kumimoji="0" lang="zh-TW" altLang="en-US" sz="1600" b="0" i="0" kern="1200" dirty="0">
                          <a:solidFill>
                            <a:schemeClr val="tx1"/>
                          </a:solidFill>
                          <a:effectLst/>
                          <a:latin typeface="+mn-lt"/>
                          <a:ea typeface="+mn-ea"/>
                          <a:cs typeface="+mn-cs"/>
                        </a:rPr>
                        <a:t>制定</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教育訓練資料彙整</a:t>
                      </a:r>
                      <a:r>
                        <a:rPr kumimoji="0" lang="en-US" altLang="zh-TW" sz="1600" b="0" i="0" kern="1200" dirty="0">
                          <a:solidFill>
                            <a:schemeClr val="tx1"/>
                          </a:solidFill>
                          <a:effectLst/>
                          <a:latin typeface="+mn-lt"/>
                          <a:ea typeface="+mn-ea"/>
                          <a:cs typeface="+mn-cs"/>
                        </a:rPr>
                        <a:t>,</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a:t>
                      </a:r>
                      <a:r>
                        <a:rPr kumimoji="0" lang="zh-TW" altLang="en-US" sz="1600" b="0" i="0" kern="1200" dirty="0">
                          <a:solidFill>
                            <a:schemeClr val="tx1"/>
                          </a:solidFill>
                          <a:effectLst/>
                          <a:latin typeface="+mn-lt"/>
                          <a:ea typeface="+mn-ea"/>
                          <a:cs typeface="+mn-cs"/>
                        </a:rPr>
                        <a:t>協助設計工程師圖面收發及進度追蹤</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4.</a:t>
                      </a:r>
                      <a:r>
                        <a:rPr kumimoji="0" lang="zh-TW" altLang="en-US" sz="1600" b="0" i="0" kern="1200" dirty="0">
                          <a:solidFill>
                            <a:schemeClr val="tx1"/>
                          </a:solidFill>
                          <a:effectLst/>
                          <a:latin typeface="+mn-lt"/>
                          <a:ea typeface="+mn-ea"/>
                          <a:cs typeface="+mn-cs"/>
                        </a:rPr>
                        <a:t>會議記錄及事項追蹤</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5.</a:t>
                      </a:r>
                      <a:r>
                        <a:rPr kumimoji="0" lang="zh-TW" altLang="en-US" sz="1600" b="0" i="0" kern="1200" dirty="0">
                          <a:solidFill>
                            <a:schemeClr val="tx1"/>
                          </a:solidFill>
                          <a:effectLst/>
                          <a:latin typeface="+mn-lt"/>
                          <a:ea typeface="+mn-ea"/>
                          <a:cs typeface="+mn-cs"/>
                        </a:rPr>
                        <a:t>業務測試樣品及材料追蹤</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3178360323"/>
                  </a:ext>
                </a:extLst>
              </a:tr>
              <a:tr h="2866533">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桃二廠</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
                      </a:r>
                      <a:br>
                        <a:rPr lang="zh-TW" altLang="en-US" sz="1600" dirty="0"/>
                      </a:br>
                      <a:r>
                        <a:rPr kumimoji="0" lang="zh-TW" altLang="en-US" sz="1600" b="0" i="0" kern="1200" dirty="0">
                          <a:solidFill>
                            <a:schemeClr val="tx1"/>
                          </a:solidFill>
                          <a:effectLst/>
                          <a:latin typeface="+mn-lt"/>
                          <a:ea typeface="+mn-ea"/>
                          <a:cs typeface="+mn-cs"/>
                        </a:rPr>
                        <a:t>設計中心助理工程師</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29,500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35,000</a:t>
                      </a:r>
                      <a:r>
                        <a:rPr kumimoji="0" lang="zh-TW" altLang="en-US" sz="1600" b="0" i="0" kern="1200" dirty="0">
                          <a:solidFill>
                            <a:schemeClr val="tx1"/>
                          </a:solidFill>
                          <a:effectLst/>
                          <a:latin typeface="+mn-lt"/>
                          <a:ea typeface="+mn-ea"/>
                          <a:cs typeface="+mn-cs"/>
                        </a:rPr>
                        <a:t>元</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000"/>
                        </a:lnSpc>
                        <a:spcBef>
                          <a:spcPct val="0"/>
                        </a:spcBef>
                        <a:spcAft>
                          <a:spcPct val="0"/>
                        </a:spcAft>
                        <a:buClrTx/>
                        <a:buSzTx/>
                        <a:buFontTx/>
                        <a:buNone/>
                        <a:tabLst/>
                      </a:pPr>
                      <a:r>
                        <a:rPr kumimoji="0" lang="en-US" altLang="zh-TW" sz="1600" b="0" i="0" kern="1200" dirty="0">
                          <a:solidFill>
                            <a:schemeClr val="tx1"/>
                          </a:solidFill>
                          <a:effectLst/>
                          <a:latin typeface="+mn-lt"/>
                          <a:ea typeface="+mn-ea"/>
                          <a:cs typeface="+mn-cs"/>
                        </a:rPr>
                        <a:t>1,</a:t>
                      </a:r>
                      <a:r>
                        <a:rPr kumimoji="0" lang="zh-TW" altLang="en-US" sz="1600" b="0" i="0" kern="1200" dirty="0">
                          <a:solidFill>
                            <a:schemeClr val="tx1"/>
                          </a:solidFill>
                          <a:effectLst/>
                          <a:latin typeface="+mn-lt"/>
                          <a:ea typeface="+mn-ea"/>
                          <a:cs typeface="+mn-cs"/>
                        </a:rPr>
                        <a:t>執行主管交辦事項</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會議記錄</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a:t>
                      </a:r>
                      <a:r>
                        <a:rPr kumimoji="0" lang="zh-TW" altLang="en-US" sz="1600" b="0" i="0" kern="1200" dirty="0">
                          <a:solidFill>
                            <a:schemeClr val="tx1"/>
                          </a:solidFill>
                          <a:effectLst/>
                          <a:latin typeface="+mn-lt"/>
                          <a:ea typeface="+mn-ea"/>
                          <a:cs typeface="+mn-cs"/>
                        </a:rPr>
                        <a:t>協助機械操作手冊製作 </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a:t>
                      </a:r>
                      <a:r>
                        <a:rPr kumimoji="0" lang="zh-TW" altLang="en-US" sz="1600" b="0" i="0" kern="1200" dirty="0">
                          <a:solidFill>
                            <a:schemeClr val="tx1"/>
                          </a:solidFill>
                          <a:effectLst/>
                          <a:latin typeface="+mn-lt"/>
                          <a:ea typeface="+mn-ea"/>
                          <a:cs typeface="+mn-cs"/>
                        </a:rPr>
                        <a:t>協助規章制度</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管制文件建立 </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4,</a:t>
                      </a:r>
                      <a:r>
                        <a:rPr kumimoji="0" lang="zh-TW" altLang="en-US" sz="1600" b="0" i="0" kern="1200" dirty="0">
                          <a:solidFill>
                            <a:schemeClr val="tx1"/>
                          </a:solidFill>
                          <a:effectLst/>
                          <a:latin typeface="+mn-lt"/>
                          <a:ea typeface="+mn-ea"/>
                          <a:cs typeface="+mn-cs"/>
                        </a:rPr>
                        <a:t>協助設計人員樣品</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模料申請追蹤</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5,</a:t>
                      </a:r>
                      <a:r>
                        <a:rPr kumimoji="0" lang="zh-TW" altLang="en-US" sz="1600" b="0" i="0" kern="1200" dirty="0">
                          <a:solidFill>
                            <a:schemeClr val="tx1"/>
                          </a:solidFill>
                          <a:effectLst/>
                          <a:latin typeface="+mn-lt"/>
                          <a:ea typeface="+mn-ea"/>
                          <a:cs typeface="+mn-cs"/>
                        </a:rPr>
                        <a:t>跟蹤機械製程</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問題改善分類</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報表製作</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6,</a:t>
                      </a:r>
                      <a:r>
                        <a:rPr kumimoji="0" lang="zh-TW" altLang="en-US" sz="1600" b="0" i="0" kern="1200" dirty="0">
                          <a:solidFill>
                            <a:schemeClr val="tx1"/>
                          </a:solidFill>
                          <a:effectLst/>
                          <a:latin typeface="+mn-lt"/>
                          <a:ea typeface="+mn-ea"/>
                          <a:cs typeface="+mn-cs"/>
                        </a:rPr>
                        <a:t>機械或電路圖面修改</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標註</a:t>
                      </a:r>
                      <a:r>
                        <a:rPr kumimoji="0" lang="en-US" altLang="zh-TW" sz="1600" b="0" i="0" kern="1200" dirty="0">
                          <a:solidFill>
                            <a:schemeClr val="tx1"/>
                          </a:solidFill>
                          <a:effectLst/>
                          <a:latin typeface="+mn-lt"/>
                          <a:ea typeface="+mn-ea"/>
                          <a:cs typeface="+mn-cs"/>
                        </a:rPr>
                        <a:t>,BOM</a:t>
                      </a:r>
                      <a:r>
                        <a:rPr kumimoji="0" lang="zh-TW" altLang="en-US" sz="1600" b="0" i="0" kern="1200" dirty="0">
                          <a:solidFill>
                            <a:schemeClr val="tx1"/>
                          </a:solidFill>
                          <a:effectLst/>
                          <a:latin typeface="+mn-lt"/>
                          <a:ea typeface="+mn-ea"/>
                          <a:cs typeface="+mn-cs"/>
                        </a:rPr>
                        <a:t>修改</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7,</a:t>
                      </a:r>
                      <a:r>
                        <a:rPr kumimoji="0" lang="zh-TW" altLang="en-US" sz="1600" b="0" i="0" kern="1200" dirty="0">
                          <a:solidFill>
                            <a:schemeClr val="tx1"/>
                          </a:solidFill>
                          <a:effectLst/>
                          <a:latin typeface="+mn-lt"/>
                          <a:ea typeface="+mn-ea"/>
                          <a:cs typeface="+mn-cs"/>
                        </a:rPr>
                        <a:t>未來升遷</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表現良好</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學習能力佳</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依性向</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會自訓</a:t>
                      </a:r>
                      <a:r>
                        <a:rPr kumimoji="0" lang="en-US" altLang="zh-TW" sz="1600" b="0" i="0" kern="1200" dirty="0">
                          <a:solidFill>
                            <a:schemeClr val="tx1"/>
                          </a:solidFill>
                          <a:effectLst/>
                          <a:latin typeface="+mn-lt"/>
                          <a:ea typeface="+mn-ea"/>
                          <a:cs typeface="+mn-cs"/>
                        </a:rPr>
                        <a:t>PLC</a:t>
                      </a:r>
                      <a:r>
                        <a:rPr kumimoji="0" lang="zh-TW" altLang="en-US" sz="1600" b="0" i="0" kern="1200" dirty="0">
                          <a:solidFill>
                            <a:schemeClr val="tx1"/>
                          </a:solidFill>
                          <a:effectLst/>
                          <a:latin typeface="+mn-lt"/>
                          <a:ea typeface="+mn-ea"/>
                          <a:cs typeface="+mn-cs"/>
                        </a:rPr>
                        <a:t>程式及電路圖製作</a:t>
                      </a:r>
                      <a:r>
                        <a:rPr kumimoji="0" lang="en-US" altLang="zh-TW" sz="1600" b="0" i="0" kern="1200" dirty="0">
                          <a:solidFill>
                            <a:schemeClr val="tx1"/>
                          </a:solidFill>
                          <a:effectLst/>
                          <a:latin typeface="+mn-lt"/>
                          <a:ea typeface="+mn-ea"/>
                          <a:cs typeface="+mn-cs"/>
                        </a:rPr>
                        <a:t>,2D</a:t>
                      </a:r>
                      <a:r>
                        <a:rPr kumimoji="0" lang="zh-TW" altLang="en-US" sz="1600" b="0" i="0" kern="1200" dirty="0">
                          <a:solidFill>
                            <a:schemeClr val="tx1"/>
                          </a:solidFill>
                          <a:effectLst/>
                          <a:latin typeface="+mn-lt"/>
                          <a:ea typeface="+mn-ea"/>
                          <a:cs typeface="+mn-cs"/>
                        </a:rPr>
                        <a:t>繪圖軟體及送訓</a:t>
                      </a:r>
                      <a:r>
                        <a:rPr kumimoji="0" lang="en-US" altLang="zh-TW" sz="1600" b="0" i="0" kern="1200" dirty="0">
                          <a:solidFill>
                            <a:schemeClr val="tx1"/>
                          </a:solidFill>
                          <a:effectLst/>
                          <a:latin typeface="+mn-lt"/>
                          <a:ea typeface="+mn-ea"/>
                          <a:cs typeface="+mn-cs"/>
                        </a:rPr>
                        <a:t>3D</a:t>
                      </a:r>
                      <a:r>
                        <a:rPr kumimoji="0" lang="zh-TW" altLang="en-US" sz="1600" b="0" i="0" kern="1200" dirty="0">
                          <a:solidFill>
                            <a:schemeClr val="tx1"/>
                          </a:solidFill>
                          <a:effectLst/>
                          <a:latin typeface="+mn-lt"/>
                          <a:ea typeface="+mn-ea"/>
                          <a:cs typeface="+mn-cs"/>
                        </a:rPr>
                        <a:t>繪圖軟體</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未來可升遷為機械或電機工程師</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260968765"/>
                  </a:ext>
                </a:extLst>
              </a:tr>
            </a:tbl>
          </a:graphicData>
        </a:graphic>
      </p:graphicFrame>
    </p:spTree>
    <p:extLst>
      <p:ext uri="{BB962C8B-B14F-4D97-AF65-F5344CB8AC3E}">
        <p14:creationId xmlns:p14="http://schemas.microsoft.com/office/powerpoint/2010/main" val="3687722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9F5600B2-4923-47F7-910B-1461D5C7C2AE}"/>
              </a:ext>
            </a:extLst>
          </p:cNvPr>
          <p:cNvGraphicFramePr>
            <a:graphicFrameLocks noGrp="1"/>
          </p:cNvGraphicFramePr>
          <p:nvPr>
            <p:extLst>
              <p:ext uri="{D42A27DB-BD31-4B8C-83A1-F6EECF244321}">
                <p14:modId xmlns:p14="http://schemas.microsoft.com/office/powerpoint/2010/main" val="1880335976"/>
              </p:ext>
            </p:extLst>
          </p:nvPr>
        </p:nvGraphicFramePr>
        <p:xfrm>
          <a:off x="1" y="827972"/>
          <a:ext cx="9143999" cy="5697372"/>
        </p:xfrm>
        <a:graphic>
          <a:graphicData uri="http://schemas.openxmlformats.org/drawingml/2006/table">
            <a:tbl>
              <a:tblPr/>
              <a:tblGrid>
                <a:gridCol w="1798820">
                  <a:extLst>
                    <a:ext uri="{9D8B030D-6E8A-4147-A177-3AD203B41FA5}">
                      <a16:colId xmlns:a16="http://schemas.microsoft.com/office/drawing/2014/main" val="2940592957"/>
                    </a:ext>
                  </a:extLst>
                </a:gridCol>
                <a:gridCol w="1261012">
                  <a:extLst>
                    <a:ext uri="{9D8B030D-6E8A-4147-A177-3AD203B41FA5}">
                      <a16:colId xmlns:a16="http://schemas.microsoft.com/office/drawing/2014/main" val="3043955847"/>
                    </a:ext>
                  </a:extLst>
                </a:gridCol>
                <a:gridCol w="1440160">
                  <a:extLst>
                    <a:ext uri="{9D8B030D-6E8A-4147-A177-3AD203B41FA5}">
                      <a16:colId xmlns:a16="http://schemas.microsoft.com/office/drawing/2014/main" val="1741405964"/>
                    </a:ext>
                  </a:extLst>
                </a:gridCol>
                <a:gridCol w="4104456">
                  <a:extLst>
                    <a:ext uri="{9D8B030D-6E8A-4147-A177-3AD203B41FA5}">
                      <a16:colId xmlns:a16="http://schemas.microsoft.com/office/drawing/2014/main" val="3949260495"/>
                    </a:ext>
                  </a:extLst>
                </a:gridCol>
                <a:gridCol w="539551">
                  <a:extLst>
                    <a:ext uri="{9D8B030D-6E8A-4147-A177-3AD203B41FA5}">
                      <a16:colId xmlns:a16="http://schemas.microsoft.com/office/drawing/2014/main" val="1508832988"/>
                    </a:ext>
                  </a:extLst>
                </a:gridCol>
              </a:tblGrid>
              <a:tr h="869710">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實習機構名稱</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實習職能</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實習津貼</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備註</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rPr>
                        <a:t>狀態</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3323626889"/>
                  </a:ext>
                </a:extLst>
              </a:tr>
              <a:tr h="2506833">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桃二廠</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kumimoji="0" lang="zh-TW" altLang="en-US" sz="1600" b="0" i="0" kern="1200" dirty="0">
                          <a:solidFill>
                            <a:schemeClr val="tx1"/>
                          </a:solidFill>
                          <a:effectLst/>
                          <a:latin typeface="+mn-lt"/>
                          <a:ea typeface="+mn-ea"/>
                          <a:cs typeface="+mn-cs"/>
                        </a:rPr>
                        <a:t>理貨人員</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30,000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40,000</a:t>
                      </a:r>
                      <a:r>
                        <a:rPr kumimoji="0" lang="zh-TW" altLang="en-US" sz="1600" b="0" i="0" kern="1200" dirty="0">
                          <a:solidFill>
                            <a:schemeClr val="tx1"/>
                          </a:solidFill>
                          <a:effectLst/>
                          <a:latin typeface="+mn-lt"/>
                          <a:ea typeface="+mn-ea"/>
                          <a:cs typeface="+mn-cs"/>
                        </a:rPr>
                        <a:t>元</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en-US" altLang="zh-TW" sz="1600" b="0" i="0" kern="1200" dirty="0">
                          <a:solidFill>
                            <a:schemeClr val="tx1"/>
                          </a:solidFill>
                          <a:effectLst/>
                          <a:latin typeface="+mn-lt"/>
                          <a:ea typeface="+mn-ea"/>
                          <a:cs typeface="+mn-cs"/>
                        </a:rPr>
                        <a:t>1.</a:t>
                      </a:r>
                      <a:r>
                        <a:rPr kumimoji="0" lang="zh-TW" altLang="en-US" sz="1600" b="0" i="0" kern="1200" dirty="0">
                          <a:solidFill>
                            <a:schemeClr val="tx1"/>
                          </a:solidFill>
                          <a:effectLst/>
                          <a:latin typeface="+mn-lt"/>
                          <a:ea typeface="+mn-ea"/>
                          <a:cs typeface="+mn-cs"/>
                        </a:rPr>
                        <a:t>定期清點物料。</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a:t>
                      </a:r>
                      <a:r>
                        <a:rPr kumimoji="0" lang="zh-TW" altLang="en-US" sz="1600" b="0" i="0" kern="1200" dirty="0">
                          <a:solidFill>
                            <a:schemeClr val="tx1"/>
                          </a:solidFill>
                          <a:effectLst/>
                          <a:latin typeface="+mn-lt"/>
                          <a:ea typeface="+mn-ea"/>
                          <a:cs typeface="+mn-cs"/>
                        </a:rPr>
                        <a:t>配合生產、出貨進度，安排廠內物料之調用 </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a:t>
                      </a:r>
                      <a:r>
                        <a:rPr kumimoji="0" lang="zh-TW" altLang="en-US" sz="1600" b="0" i="0" kern="1200" dirty="0">
                          <a:solidFill>
                            <a:schemeClr val="tx1"/>
                          </a:solidFill>
                          <a:effectLst/>
                          <a:latin typeface="+mn-lt"/>
                          <a:ea typeface="+mn-ea"/>
                          <a:cs typeface="+mn-cs"/>
                        </a:rPr>
                        <a:t>物料倉儲的基本管理 </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3178360323"/>
                  </a:ext>
                </a:extLst>
              </a:tr>
              <a:tr h="2320829">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桃二廠</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kumimoji="0" lang="zh-TW" altLang="en-US" sz="1600" b="0" i="0" kern="1200" dirty="0">
                          <a:solidFill>
                            <a:schemeClr val="tx1"/>
                          </a:solidFill>
                          <a:effectLst/>
                          <a:latin typeface="+mn-lt"/>
                          <a:ea typeface="+mn-ea"/>
                          <a:cs typeface="+mn-cs"/>
                        </a:rPr>
                        <a:t>機械組裝技術員</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35,000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50,000</a:t>
                      </a:r>
                      <a:r>
                        <a:rPr kumimoji="0" lang="zh-TW" altLang="en-US" sz="1600" b="0" i="0" kern="1200" dirty="0">
                          <a:solidFill>
                            <a:schemeClr val="tx1"/>
                          </a:solidFill>
                          <a:effectLst/>
                          <a:latin typeface="+mn-lt"/>
                          <a:ea typeface="+mn-ea"/>
                          <a:cs typeface="+mn-cs"/>
                        </a:rPr>
                        <a:t>元</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en-US" altLang="zh-TW" sz="1600" b="0" i="0" kern="1200" dirty="0">
                          <a:solidFill>
                            <a:schemeClr val="tx1"/>
                          </a:solidFill>
                          <a:effectLst/>
                          <a:latin typeface="+mn-lt"/>
                          <a:ea typeface="+mn-ea"/>
                          <a:cs typeface="+mn-cs"/>
                        </a:rPr>
                        <a:t>1.</a:t>
                      </a:r>
                      <a:r>
                        <a:rPr kumimoji="0" lang="zh-TW" altLang="en-US" sz="1600" b="0" i="0" kern="1200" dirty="0">
                          <a:solidFill>
                            <a:schemeClr val="tx1"/>
                          </a:solidFill>
                          <a:effectLst/>
                          <a:latin typeface="+mn-lt"/>
                          <a:ea typeface="+mn-ea"/>
                          <a:cs typeface="+mn-cs"/>
                        </a:rPr>
                        <a:t>能夠視機械圖。</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a:t>
                      </a:r>
                      <a:r>
                        <a:rPr kumimoji="0" lang="zh-TW" altLang="en-US" sz="1600" b="0" i="0" kern="1200" dirty="0">
                          <a:solidFill>
                            <a:schemeClr val="tx1"/>
                          </a:solidFill>
                          <a:effectLst/>
                          <a:latin typeface="+mn-lt"/>
                          <a:ea typeface="+mn-ea"/>
                          <a:cs typeface="+mn-cs"/>
                        </a:rPr>
                        <a:t>依製程管制表程序組裝。 </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a:t>
                      </a:r>
                      <a:r>
                        <a:rPr kumimoji="0" lang="zh-TW" altLang="en-US" sz="1600" b="0" i="0" kern="1200" dirty="0">
                          <a:solidFill>
                            <a:schemeClr val="tx1"/>
                          </a:solidFill>
                          <a:effectLst/>
                          <a:latin typeface="+mn-lt"/>
                          <a:ea typeface="+mn-ea"/>
                          <a:cs typeface="+mn-cs"/>
                        </a:rPr>
                        <a:t>裝置成品測試。 </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4.</a:t>
                      </a:r>
                      <a:r>
                        <a:rPr kumimoji="0" lang="zh-TW" altLang="en-US" sz="1600" b="0" i="0" kern="1200" dirty="0">
                          <a:solidFill>
                            <a:schemeClr val="tx1"/>
                          </a:solidFill>
                          <a:effectLst/>
                          <a:latin typeface="+mn-lt"/>
                          <a:ea typeface="+mn-ea"/>
                          <a:cs typeface="+mn-cs"/>
                        </a:rPr>
                        <a:t>機器組裝、線路裝配。</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260968765"/>
                  </a:ext>
                </a:extLst>
              </a:tr>
            </a:tbl>
          </a:graphicData>
        </a:graphic>
      </p:graphicFrame>
    </p:spTree>
    <p:extLst>
      <p:ext uri="{BB962C8B-B14F-4D97-AF65-F5344CB8AC3E}">
        <p14:creationId xmlns:p14="http://schemas.microsoft.com/office/powerpoint/2010/main" val="2214517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AF5282AD-EA9F-41C5-A9F0-007EFBF30CF3}"/>
              </a:ext>
            </a:extLst>
          </p:cNvPr>
          <p:cNvGraphicFramePr>
            <a:graphicFrameLocks noGrp="1"/>
          </p:cNvGraphicFramePr>
          <p:nvPr>
            <p:extLst>
              <p:ext uri="{D42A27DB-BD31-4B8C-83A1-F6EECF244321}">
                <p14:modId xmlns:p14="http://schemas.microsoft.com/office/powerpoint/2010/main" val="2070464066"/>
              </p:ext>
            </p:extLst>
          </p:nvPr>
        </p:nvGraphicFramePr>
        <p:xfrm>
          <a:off x="1" y="796071"/>
          <a:ext cx="9143999" cy="5513250"/>
        </p:xfrm>
        <a:graphic>
          <a:graphicData uri="http://schemas.openxmlformats.org/drawingml/2006/table">
            <a:tbl>
              <a:tblPr/>
              <a:tblGrid>
                <a:gridCol w="1798820">
                  <a:extLst>
                    <a:ext uri="{9D8B030D-6E8A-4147-A177-3AD203B41FA5}">
                      <a16:colId xmlns:a16="http://schemas.microsoft.com/office/drawing/2014/main" val="2940592957"/>
                    </a:ext>
                  </a:extLst>
                </a:gridCol>
                <a:gridCol w="1261012">
                  <a:extLst>
                    <a:ext uri="{9D8B030D-6E8A-4147-A177-3AD203B41FA5}">
                      <a16:colId xmlns:a16="http://schemas.microsoft.com/office/drawing/2014/main" val="3043955847"/>
                    </a:ext>
                  </a:extLst>
                </a:gridCol>
                <a:gridCol w="1440160">
                  <a:extLst>
                    <a:ext uri="{9D8B030D-6E8A-4147-A177-3AD203B41FA5}">
                      <a16:colId xmlns:a16="http://schemas.microsoft.com/office/drawing/2014/main" val="1741405964"/>
                    </a:ext>
                  </a:extLst>
                </a:gridCol>
                <a:gridCol w="4104456">
                  <a:extLst>
                    <a:ext uri="{9D8B030D-6E8A-4147-A177-3AD203B41FA5}">
                      <a16:colId xmlns:a16="http://schemas.microsoft.com/office/drawing/2014/main" val="3949260495"/>
                    </a:ext>
                  </a:extLst>
                </a:gridCol>
                <a:gridCol w="539551">
                  <a:extLst>
                    <a:ext uri="{9D8B030D-6E8A-4147-A177-3AD203B41FA5}">
                      <a16:colId xmlns:a16="http://schemas.microsoft.com/office/drawing/2014/main" val="1508832988"/>
                    </a:ext>
                  </a:extLst>
                </a:gridCol>
              </a:tblGrid>
              <a:tr h="845094">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實習機構名稱</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實習職能</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實習津貼</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備註</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rPr>
                        <a:t>狀態</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3323626889"/>
                  </a:ext>
                </a:extLst>
              </a:tr>
              <a:tr h="2413014">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桃二廠</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en-US" altLang="zh-TW" sz="1600" dirty="0"/>
                        <a:t/>
                      </a:r>
                      <a:br>
                        <a:rPr lang="en-US" altLang="zh-TW" sz="1600" dirty="0"/>
                      </a:br>
                      <a:r>
                        <a:rPr kumimoji="0" lang="en-US" altLang="zh-TW" sz="1600" b="0" i="0" kern="1200" dirty="0">
                          <a:solidFill>
                            <a:schemeClr val="tx1"/>
                          </a:solidFill>
                          <a:effectLst/>
                          <a:latin typeface="+mn-lt"/>
                          <a:ea typeface="+mn-ea"/>
                          <a:cs typeface="+mn-cs"/>
                        </a:rPr>
                        <a:t>PLC</a:t>
                      </a:r>
                      <a:r>
                        <a:rPr kumimoji="0" lang="zh-TW" altLang="en-US" sz="1600" b="0" i="0" kern="1200" dirty="0">
                          <a:solidFill>
                            <a:schemeClr val="tx1"/>
                          </a:solidFill>
                          <a:effectLst/>
                          <a:latin typeface="+mn-lt"/>
                          <a:ea typeface="+mn-ea"/>
                          <a:cs typeface="+mn-cs"/>
                        </a:rPr>
                        <a:t>電控工程師</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40,000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60,000</a:t>
                      </a:r>
                      <a:r>
                        <a:rPr kumimoji="0" lang="zh-TW" altLang="en-US" sz="1600" b="0" i="0" kern="1200" dirty="0">
                          <a:solidFill>
                            <a:schemeClr val="tx1"/>
                          </a:solidFill>
                          <a:effectLst/>
                          <a:latin typeface="+mn-lt"/>
                          <a:ea typeface="+mn-ea"/>
                          <a:cs typeface="+mn-cs"/>
                        </a:rPr>
                        <a:t>元</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000"/>
                        </a:lnSpc>
                        <a:spcBef>
                          <a:spcPct val="0"/>
                        </a:spcBef>
                        <a:spcAft>
                          <a:spcPct val="0"/>
                        </a:spcAft>
                        <a:buClrTx/>
                        <a:buSzTx/>
                        <a:buFontTx/>
                        <a:buNone/>
                        <a:tabLst/>
                      </a:pPr>
                      <a:r>
                        <a:rPr kumimoji="0" lang="en-US" altLang="zh-TW" sz="1600" b="0" i="0" kern="1200" dirty="0">
                          <a:solidFill>
                            <a:schemeClr val="tx1"/>
                          </a:solidFill>
                          <a:effectLst/>
                          <a:latin typeface="+mn-lt"/>
                          <a:ea typeface="+mn-ea"/>
                          <a:cs typeface="+mn-cs"/>
                        </a:rPr>
                        <a:t>1, </a:t>
                      </a:r>
                      <a:r>
                        <a:rPr kumimoji="0" lang="zh-TW" altLang="en-US" sz="1600" b="0" i="0" kern="1200" dirty="0">
                          <a:solidFill>
                            <a:schemeClr val="tx1"/>
                          </a:solidFill>
                          <a:effectLst/>
                          <a:latin typeface="+mn-lt"/>
                          <a:ea typeface="+mn-ea"/>
                          <a:cs typeface="+mn-cs"/>
                        </a:rPr>
                        <a:t>執行主管交辦事項</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 </a:t>
                      </a:r>
                      <a:r>
                        <a:rPr kumimoji="0" lang="zh-TW" altLang="en-US" sz="1600" b="0" i="0" kern="1200" dirty="0">
                          <a:solidFill>
                            <a:schemeClr val="tx1"/>
                          </a:solidFill>
                          <a:effectLst/>
                          <a:latin typeface="+mn-lt"/>
                          <a:ea typeface="+mn-ea"/>
                          <a:cs typeface="+mn-cs"/>
                        </a:rPr>
                        <a:t>設計案件自動化線路圖繪製 </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 </a:t>
                      </a:r>
                      <a:r>
                        <a:rPr kumimoji="0" lang="zh-TW" altLang="en-US" sz="1600" b="0" i="0" kern="1200" dirty="0">
                          <a:solidFill>
                            <a:schemeClr val="tx1"/>
                          </a:solidFill>
                          <a:effectLst/>
                          <a:latin typeface="+mn-lt"/>
                          <a:ea typeface="+mn-ea"/>
                          <a:cs typeface="+mn-cs"/>
                        </a:rPr>
                        <a:t>設計案件自動化程式撰寫</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4, </a:t>
                      </a:r>
                      <a:r>
                        <a:rPr kumimoji="0" lang="zh-TW" altLang="en-US" sz="1600" b="0" i="0" kern="1200" dirty="0">
                          <a:solidFill>
                            <a:schemeClr val="tx1"/>
                          </a:solidFill>
                          <a:effectLst/>
                          <a:latin typeface="+mn-lt"/>
                          <a:ea typeface="+mn-ea"/>
                          <a:cs typeface="+mn-cs"/>
                        </a:rPr>
                        <a:t>制式機型優化</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5, </a:t>
                      </a:r>
                      <a:r>
                        <a:rPr kumimoji="0" lang="zh-TW" altLang="en-US" sz="1600" b="0" i="0" kern="1200" dirty="0">
                          <a:solidFill>
                            <a:schemeClr val="tx1"/>
                          </a:solidFill>
                          <a:effectLst/>
                          <a:latin typeface="+mn-lt"/>
                          <a:ea typeface="+mn-ea"/>
                          <a:cs typeface="+mn-cs"/>
                        </a:rPr>
                        <a:t>制式新機開發</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6, </a:t>
                      </a:r>
                      <a:r>
                        <a:rPr kumimoji="0" lang="zh-TW" altLang="en-US" sz="1600" b="0" i="0" kern="1200" dirty="0">
                          <a:solidFill>
                            <a:schemeClr val="tx1"/>
                          </a:solidFill>
                          <a:effectLst/>
                          <a:latin typeface="+mn-lt"/>
                          <a:ea typeface="+mn-ea"/>
                          <a:cs typeface="+mn-cs"/>
                        </a:rPr>
                        <a:t>國內外協助售後交機</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7. </a:t>
                      </a:r>
                      <a:r>
                        <a:rPr kumimoji="0" lang="zh-TW" altLang="en-US" sz="1600" b="0" i="0" kern="1200" dirty="0">
                          <a:solidFill>
                            <a:schemeClr val="tx1"/>
                          </a:solidFill>
                          <a:effectLst/>
                          <a:latin typeface="+mn-lt"/>
                          <a:ea typeface="+mn-ea"/>
                          <a:cs typeface="+mn-cs"/>
                        </a:rPr>
                        <a:t>國內外展覽參展</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8, </a:t>
                      </a:r>
                      <a:r>
                        <a:rPr kumimoji="0" lang="zh-TW" altLang="en-US" sz="1600" b="0" i="0" kern="1200" dirty="0">
                          <a:solidFill>
                            <a:schemeClr val="tx1"/>
                          </a:solidFill>
                          <a:effectLst/>
                          <a:latin typeface="+mn-lt"/>
                          <a:ea typeface="+mn-ea"/>
                          <a:cs typeface="+mn-cs"/>
                        </a:rPr>
                        <a:t>未來升遷</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表現良好</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績效佳</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可升資深工程師</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具管理能力者可升組長</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3178360323"/>
                  </a:ext>
                </a:extLst>
              </a:tr>
              <a:tr h="2255142">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桃二廠</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kumimoji="0" lang="zh-TW" altLang="en-US" sz="1600" b="0" i="0" kern="1200" dirty="0">
                          <a:solidFill>
                            <a:schemeClr val="tx1"/>
                          </a:solidFill>
                          <a:effectLst/>
                          <a:latin typeface="+mn-lt"/>
                          <a:ea typeface="+mn-ea"/>
                          <a:cs typeface="+mn-cs"/>
                        </a:rPr>
                        <a:t>機構設計工程師</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40,000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60,000</a:t>
                      </a:r>
                      <a:r>
                        <a:rPr kumimoji="0" lang="zh-TW" altLang="en-US" sz="1600" b="0" i="0" kern="1200" dirty="0">
                          <a:solidFill>
                            <a:schemeClr val="tx1"/>
                          </a:solidFill>
                          <a:effectLst/>
                          <a:latin typeface="+mn-lt"/>
                          <a:ea typeface="+mn-ea"/>
                          <a:cs typeface="+mn-cs"/>
                        </a:rPr>
                        <a:t>元</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000"/>
                        </a:lnSpc>
                        <a:spcBef>
                          <a:spcPct val="0"/>
                        </a:spcBef>
                        <a:spcAft>
                          <a:spcPct val="0"/>
                        </a:spcAft>
                        <a:buClrTx/>
                        <a:buSzTx/>
                        <a:buFontTx/>
                        <a:buNone/>
                        <a:tabLst/>
                      </a:pPr>
                      <a:r>
                        <a:rPr kumimoji="0" lang="en-US" altLang="zh-TW" sz="1600" b="0" i="0" kern="1200" dirty="0">
                          <a:solidFill>
                            <a:schemeClr val="tx1"/>
                          </a:solidFill>
                          <a:effectLst/>
                          <a:latin typeface="+mn-lt"/>
                          <a:ea typeface="+mn-ea"/>
                          <a:cs typeface="+mn-cs"/>
                        </a:rPr>
                        <a:t>(1)</a:t>
                      </a:r>
                      <a:r>
                        <a:rPr kumimoji="0" lang="zh-TW" altLang="en-US" sz="1600" b="0" i="0" kern="1200" dirty="0">
                          <a:solidFill>
                            <a:schemeClr val="tx1"/>
                          </a:solidFill>
                          <a:effectLst/>
                          <a:latin typeface="+mn-lt"/>
                          <a:ea typeface="+mn-ea"/>
                          <a:cs typeface="+mn-cs"/>
                        </a:rPr>
                        <a:t>執行主管交辦事項 </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a:t>
                      </a:r>
                      <a:r>
                        <a:rPr kumimoji="0" lang="zh-TW" altLang="en-US" sz="1600" b="0" i="0" kern="1200" dirty="0">
                          <a:solidFill>
                            <a:schemeClr val="tx1"/>
                          </a:solidFill>
                          <a:effectLst/>
                          <a:latin typeface="+mn-lt"/>
                          <a:ea typeface="+mn-ea"/>
                          <a:cs typeface="+mn-cs"/>
                        </a:rPr>
                        <a:t>設計案件圖面繪製 </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a:t>
                      </a:r>
                      <a:r>
                        <a:rPr kumimoji="0" lang="zh-TW" altLang="en-US" sz="1600" b="0" i="0" kern="1200" dirty="0">
                          <a:solidFill>
                            <a:schemeClr val="tx1"/>
                          </a:solidFill>
                          <a:effectLst/>
                          <a:latin typeface="+mn-lt"/>
                          <a:ea typeface="+mn-ea"/>
                          <a:cs typeface="+mn-cs"/>
                        </a:rPr>
                        <a:t>制式新機開發</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(4)</a:t>
                      </a:r>
                      <a:r>
                        <a:rPr kumimoji="0" lang="zh-TW" altLang="en-US" sz="1600" b="0" i="0" kern="1200" dirty="0">
                          <a:solidFill>
                            <a:schemeClr val="tx1"/>
                          </a:solidFill>
                          <a:effectLst/>
                          <a:latin typeface="+mn-lt"/>
                          <a:ea typeface="+mn-ea"/>
                          <a:cs typeface="+mn-cs"/>
                        </a:rPr>
                        <a:t>國內外協助售後交機</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(5)</a:t>
                      </a:r>
                      <a:r>
                        <a:rPr kumimoji="0" lang="zh-TW" altLang="en-US" sz="1600" b="0" i="0" kern="1200" dirty="0">
                          <a:solidFill>
                            <a:schemeClr val="tx1"/>
                          </a:solidFill>
                          <a:effectLst/>
                          <a:latin typeface="+mn-lt"/>
                          <a:ea typeface="+mn-ea"/>
                          <a:cs typeface="+mn-cs"/>
                        </a:rPr>
                        <a:t>國內外展覽參展</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(6) </a:t>
                      </a:r>
                      <a:r>
                        <a:rPr kumimoji="0" lang="zh-TW" altLang="en-US" sz="1600" b="0" i="0" kern="1200" dirty="0">
                          <a:solidFill>
                            <a:schemeClr val="tx1"/>
                          </a:solidFill>
                          <a:effectLst/>
                          <a:latin typeface="+mn-lt"/>
                          <a:ea typeface="+mn-ea"/>
                          <a:cs typeface="+mn-cs"/>
                        </a:rPr>
                        <a:t>未來升遷</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表現良好</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績效佳</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可升任資深工程師</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具管理能力者可升任組長</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260968765"/>
                  </a:ext>
                </a:extLst>
              </a:tr>
            </a:tbl>
          </a:graphicData>
        </a:graphic>
      </p:graphicFrame>
    </p:spTree>
    <p:extLst>
      <p:ext uri="{BB962C8B-B14F-4D97-AF65-F5344CB8AC3E}">
        <p14:creationId xmlns:p14="http://schemas.microsoft.com/office/powerpoint/2010/main" val="4225262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a:extLst>
              <a:ext uri="{FF2B5EF4-FFF2-40B4-BE49-F238E27FC236}">
                <a16:creationId xmlns:a16="http://schemas.microsoft.com/office/drawing/2014/main" id="{8CE20C32-F426-41F0-9DDD-096706FF5A64}"/>
              </a:ext>
            </a:extLst>
          </p:cNvPr>
          <p:cNvGraphicFramePr>
            <a:graphicFrameLocks noGrp="1"/>
          </p:cNvGraphicFramePr>
          <p:nvPr>
            <p:extLst>
              <p:ext uri="{D42A27DB-BD31-4B8C-83A1-F6EECF244321}">
                <p14:modId xmlns:p14="http://schemas.microsoft.com/office/powerpoint/2010/main" val="4085739115"/>
              </p:ext>
            </p:extLst>
          </p:nvPr>
        </p:nvGraphicFramePr>
        <p:xfrm>
          <a:off x="1" y="836711"/>
          <a:ext cx="9143999" cy="5544617"/>
        </p:xfrm>
        <a:graphic>
          <a:graphicData uri="http://schemas.openxmlformats.org/drawingml/2006/table">
            <a:tbl>
              <a:tblPr/>
              <a:tblGrid>
                <a:gridCol w="1798820">
                  <a:extLst>
                    <a:ext uri="{9D8B030D-6E8A-4147-A177-3AD203B41FA5}">
                      <a16:colId xmlns:a16="http://schemas.microsoft.com/office/drawing/2014/main" val="2940592957"/>
                    </a:ext>
                  </a:extLst>
                </a:gridCol>
                <a:gridCol w="1261011">
                  <a:extLst>
                    <a:ext uri="{9D8B030D-6E8A-4147-A177-3AD203B41FA5}">
                      <a16:colId xmlns:a16="http://schemas.microsoft.com/office/drawing/2014/main" val="3043955847"/>
                    </a:ext>
                  </a:extLst>
                </a:gridCol>
                <a:gridCol w="1440160">
                  <a:extLst>
                    <a:ext uri="{9D8B030D-6E8A-4147-A177-3AD203B41FA5}">
                      <a16:colId xmlns:a16="http://schemas.microsoft.com/office/drawing/2014/main" val="1741405964"/>
                    </a:ext>
                  </a:extLst>
                </a:gridCol>
                <a:gridCol w="4104457">
                  <a:extLst>
                    <a:ext uri="{9D8B030D-6E8A-4147-A177-3AD203B41FA5}">
                      <a16:colId xmlns:a16="http://schemas.microsoft.com/office/drawing/2014/main" val="3949260495"/>
                    </a:ext>
                  </a:extLst>
                </a:gridCol>
                <a:gridCol w="539551">
                  <a:extLst>
                    <a:ext uri="{9D8B030D-6E8A-4147-A177-3AD203B41FA5}">
                      <a16:colId xmlns:a16="http://schemas.microsoft.com/office/drawing/2014/main" val="1508832988"/>
                    </a:ext>
                  </a:extLst>
                </a:gridCol>
              </a:tblGrid>
              <a:tr h="834695">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實習機構名稱</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實習職能</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實習津貼</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備註</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rPr>
                        <a:t>狀態</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3323626889"/>
                  </a:ext>
                </a:extLst>
              </a:tr>
              <a:tr h="2482532">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台北公司</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kumimoji="0" lang="zh-TW" altLang="en-US" sz="1600" b="0" i="0" kern="1200" dirty="0">
                          <a:solidFill>
                            <a:schemeClr val="tx1"/>
                          </a:solidFill>
                          <a:effectLst/>
                          <a:latin typeface="+mn-lt"/>
                          <a:ea typeface="+mn-ea"/>
                          <a:cs typeface="+mn-cs"/>
                        </a:rPr>
                        <a:t>行銷人員</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32,000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45,000</a:t>
                      </a:r>
                      <a:r>
                        <a:rPr kumimoji="0" lang="zh-TW" altLang="en-US" sz="1600" b="0" i="0" kern="1200" dirty="0">
                          <a:solidFill>
                            <a:schemeClr val="tx1"/>
                          </a:solidFill>
                          <a:effectLst/>
                          <a:latin typeface="+mn-lt"/>
                          <a:ea typeface="+mn-ea"/>
                          <a:cs typeface="+mn-cs"/>
                        </a:rPr>
                        <a:t>元</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en-US" altLang="zh-TW" sz="1600" b="0" i="0" kern="1200" dirty="0">
                          <a:solidFill>
                            <a:schemeClr val="tx1"/>
                          </a:solidFill>
                          <a:effectLst/>
                          <a:latin typeface="+mn-lt"/>
                          <a:ea typeface="+mn-ea"/>
                          <a:cs typeface="+mn-cs"/>
                        </a:rPr>
                        <a:t>1. </a:t>
                      </a:r>
                      <a:r>
                        <a:rPr kumimoji="0" lang="zh-TW" altLang="en-US" sz="1600" b="0" i="0" kern="1200" dirty="0">
                          <a:solidFill>
                            <a:schemeClr val="tx1"/>
                          </a:solidFill>
                          <a:effectLst/>
                          <a:latin typeface="+mn-lt"/>
                          <a:ea typeface="+mn-ea"/>
                          <a:cs typeface="+mn-cs"/>
                        </a:rPr>
                        <a:t>官網及社群平台</a:t>
                      </a:r>
                      <a:r>
                        <a:rPr kumimoji="0" lang="en-US" altLang="zh-TW" sz="1600" b="0" i="0" kern="1200" dirty="0">
                          <a:solidFill>
                            <a:schemeClr val="tx1"/>
                          </a:solidFill>
                          <a:effectLst/>
                          <a:latin typeface="+mn-lt"/>
                          <a:ea typeface="+mn-ea"/>
                          <a:cs typeface="+mn-cs"/>
                        </a:rPr>
                        <a:t>(FB</a:t>
                      </a:r>
                      <a:r>
                        <a:rPr kumimoji="0" lang="zh-TW" altLang="en-US" sz="1600" b="0" i="0" kern="1200" dirty="0">
                          <a:solidFill>
                            <a:schemeClr val="tx1"/>
                          </a:solidFill>
                          <a:effectLst/>
                          <a:latin typeface="+mn-lt"/>
                          <a:ea typeface="+mn-ea"/>
                          <a:cs typeface="+mn-cs"/>
                        </a:rPr>
                        <a:t>、</a:t>
                      </a:r>
                      <a:r>
                        <a:rPr kumimoji="0" lang="en-US" altLang="zh-TW" sz="1600" b="0" i="0" kern="1200" dirty="0" err="1">
                          <a:solidFill>
                            <a:schemeClr val="tx1"/>
                          </a:solidFill>
                          <a:effectLst/>
                          <a:latin typeface="+mn-lt"/>
                          <a:ea typeface="+mn-ea"/>
                          <a:cs typeface="+mn-cs"/>
                        </a:rPr>
                        <a:t>Linkedin</a:t>
                      </a:r>
                      <a:r>
                        <a:rPr kumimoji="0" lang="zh-TW" altLang="en-US" sz="1600" b="0" i="0" kern="1200" dirty="0">
                          <a:solidFill>
                            <a:schemeClr val="tx1"/>
                          </a:solidFill>
                          <a:effectLst/>
                          <a:latin typeface="+mn-lt"/>
                          <a:ea typeface="+mn-ea"/>
                          <a:cs typeface="+mn-cs"/>
                        </a:rPr>
                        <a:t>等</a:t>
                      </a:r>
                      <a:r>
                        <a:rPr kumimoji="0" lang="en-US" altLang="zh-TW" sz="1600" b="0" i="0" kern="1200" dirty="0">
                          <a:solidFill>
                            <a:schemeClr val="tx1"/>
                          </a:solidFill>
                          <a:effectLst/>
                          <a:latin typeface="+mn-lt"/>
                          <a:ea typeface="+mn-ea"/>
                          <a:cs typeface="+mn-cs"/>
                        </a:rPr>
                        <a:t>)</a:t>
                      </a:r>
                      <a:r>
                        <a:rPr kumimoji="0" lang="zh-TW" altLang="en-US" sz="1600" b="0" i="0" kern="1200" dirty="0">
                          <a:solidFill>
                            <a:schemeClr val="tx1"/>
                          </a:solidFill>
                          <a:effectLst/>
                          <a:latin typeface="+mn-lt"/>
                          <a:ea typeface="+mn-ea"/>
                          <a:cs typeface="+mn-cs"/>
                        </a:rPr>
                        <a:t>經營與優化。</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 </a:t>
                      </a:r>
                      <a:r>
                        <a:rPr kumimoji="0" lang="zh-TW" altLang="en-US" sz="1600" b="0" i="0" kern="1200" dirty="0">
                          <a:solidFill>
                            <a:schemeClr val="tx1"/>
                          </a:solidFill>
                          <a:effectLst/>
                          <a:latin typeface="+mn-lt"/>
                          <a:ea typeface="+mn-ea"/>
                          <a:cs typeface="+mn-cs"/>
                        </a:rPr>
                        <a:t>支援廣告文宣相關作業。</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 </a:t>
                      </a:r>
                      <a:r>
                        <a:rPr kumimoji="0" lang="zh-TW" altLang="en-US" sz="1600" b="0" i="0" kern="1200" dirty="0">
                          <a:solidFill>
                            <a:schemeClr val="tx1"/>
                          </a:solidFill>
                          <a:effectLst/>
                          <a:latin typeface="+mn-lt"/>
                          <a:ea typeface="+mn-ea"/>
                          <a:cs typeface="+mn-cs"/>
                        </a:rPr>
                        <a:t>協助相關資料收集，市場趨勢與潛在客戶資料等。</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4. </a:t>
                      </a:r>
                      <a:r>
                        <a:rPr kumimoji="0" lang="zh-TW" altLang="en-US" sz="1600" b="0" i="0" kern="1200" dirty="0">
                          <a:solidFill>
                            <a:schemeClr val="tx1"/>
                          </a:solidFill>
                          <a:effectLst/>
                          <a:latin typeface="+mn-lt"/>
                          <a:ea typeface="+mn-ea"/>
                          <a:cs typeface="+mn-cs"/>
                        </a:rPr>
                        <a:t>專案項目協助與執行。</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5. </a:t>
                      </a:r>
                      <a:r>
                        <a:rPr kumimoji="0" lang="zh-TW" altLang="en-US" sz="1600" b="0" i="0" kern="1200" dirty="0">
                          <a:solidFill>
                            <a:schemeClr val="tx1"/>
                          </a:solidFill>
                          <a:effectLst/>
                          <a:latin typeface="+mn-lt"/>
                          <a:ea typeface="+mn-ea"/>
                          <a:cs typeface="+mn-cs"/>
                        </a:rPr>
                        <a:t>主管交辦事項。</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3178360323"/>
                  </a:ext>
                </a:extLst>
              </a:tr>
              <a:tr h="2227390">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台北公司</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kumimoji="0" lang="zh-TW" altLang="en-US" sz="1600" b="0" i="0" kern="1200" dirty="0">
                          <a:solidFill>
                            <a:schemeClr val="tx1"/>
                          </a:solidFill>
                          <a:effectLst/>
                          <a:latin typeface="+mn-lt"/>
                          <a:ea typeface="+mn-ea"/>
                          <a:cs typeface="+mn-cs"/>
                        </a:rPr>
                        <a:t>網路工程師</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35,000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40,000</a:t>
                      </a:r>
                      <a:r>
                        <a:rPr kumimoji="0" lang="zh-TW" altLang="en-US" sz="1600" b="0" i="0" kern="1200" dirty="0">
                          <a:solidFill>
                            <a:schemeClr val="tx1"/>
                          </a:solidFill>
                          <a:effectLst/>
                          <a:latin typeface="+mn-lt"/>
                          <a:ea typeface="+mn-ea"/>
                          <a:cs typeface="+mn-cs"/>
                        </a:rPr>
                        <a:t>元</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en-US" altLang="zh-TW" sz="1600" b="0" i="0" kern="1200" dirty="0">
                          <a:solidFill>
                            <a:schemeClr val="tx1"/>
                          </a:solidFill>
                          <a:effectLst/>
                          <a:latin typeface="+mn-lt"/>
                          <a:ea typeface="+mn-ea"/>
                          <a:cs typeface="+mn-cs"/>
                        </a:rPr>
                        <a:t>1. </a:t>
                      </a:r>
                      <a:r>
                        <a:rPr kumimoji="0" lang="zh-TW" altLang="en-US" sz="1600" b="0" i="0" kern="1200" dirty="0">
                          <a:solidFill>
                            <a:schemeClr val="tx1"/>
                          </a:solidFill>
                          <a:effectLst/>
                          <a:latin typeface="+mn-lt"/>
                          <a:ea typeface="+mn-ea"/>
                          <a:cs typeface="+mn-cs"/>
                        </a:rPr>
                        <a:t>公司內部軟硬體、網路、各項系統之維護。</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 MAIL</a:t>
                      </a:r>
                      <a:r>
                        <a:rPr kumimoji="0" lang="zh-TW" altLang="en-US" sz="1600" b="0" i="0" kern="1200" dirty="0">
                          <a:solidFill>
                            <a:schemeClr val="tx1"/>
                          </a:solidFill>
                          <a:effectLst/>
                          <a:latin typeface="+mn-lt"/>
                          <a:ea typeface="+mn-ea"/>
                          <a:cs typeface="+mn-cs"/>
                        </a:rPr>
                        <a:t>系統維護與網路安全維護。</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 </a:t>
                      </a:r>
                      <a:r>
                        <a:rPr kumimoji="0" lang="zh-TW" altLang="en-US" sz="1600" b="0" i="0" kern="1200" dirty="0">
                          <a:solidFill>
                            <a:schemeClr val="tx1"/>
                          </a:solidFill>
                          <a:effectLst/>
                          <a:latin typeface="+mn-lt"/>
                          <a:ea typeface="+mn-ea"/>
                          <a:cs typeface="+mn-cs"/>
                        </a:rPr>
                        <a:t>資安維護。</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4. </a:t>
                      </a:r>
                      <a:r>
                        <a:rPr kumimoji="0" lang="zh-TW" altLang="en-US" sz="1600" b="0" i="0" kern="1200" dirty="0">
                          <a:solidFill>
                            <a:schemeClr val="tx1"/>
                          </a:solidFill>
                          <a:effectLst/>
                          <a:latin typeface="+mn-lt"/>
                          <a:ea typeface="+mn-ea"/>
                          <a:cs typeface="+mn-cs"/>
                        </a:rPr>
                        <a:t>擁有良好的溝通能力、執行力、積極及強烈的責任心，並具備團隊合作能力者。</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5. </a:t>
                      </a:r>
                      <a:r>
                        <a:rPr kumimoji="0" lang="zh-TW" altLang="en-US" sz="1600" b="0" i="0" kern="1200" dirty="0">
                          <a:solidFill>
                            <a:schemeClr val="tx1"/>
                          </a:solidFill>
                          <a:effectLst/>
                          <a:latin typeface="+mn-lt"/>
                          <a:ea typeface="+mn-ea"/>
                          <a:cs typeface="+mn-cs"/>
                        </a:rPr>
                        <a:t>主管交辦事項。</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260968765"/>
                  </a:ext>
                </a:extLst>
              </a:tr>
            </a:tbl>
          </a:graphicData>
        </a:graphic>
      </p:graphicFrame>
    </p:spTree>
    <p:extLst>
      <p:ext uri="{BB962C8B-B14F-4D97-AF65-F5344CB8AC3E}">
        <p14:creationId xmlns:p14="http://schemas.microsoft.com/office/powerpoint/2010/main" val="926385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7BE3D6B0-256E-460B-98AD-8228E5323488}"/>
              </a:ext>
            </a:extLst>
          </p:cNvPr>
          <p:cNvGraphicFramePr>
            <a:graphicFrameLocks noGrp="1"/>
          </p:cNvGraphicFramePr>
          <p:nvPr>
            <p:extLst>
              <p:ext uri="{D42A27DB-BD31-4B8C-83A1-F6EECF244321}">
                <p14:modId xmlns:p14="http://schemas.microsoft.com/office/powerpoint/2010/main" val="785012989"/>
              </p:ext>
            </p:extLst>
          </p:nvPr>
        </p:nvGraphicFramePr>
        <p:xfrm>
          <a:off x="1" y="836712"/>
          <a:ext cx="9143999" cy="5769370"/>
        </p:xfrm>
        <a:graphic>
          <a:graphicData uri="http://schemas.openxmlformats.org/drawingml/2006/table">
            <a:tbl>
              <a:tblPr/>
              <a:tblGrid>
                <a:gridCol w="1798820">
                  <a:extLst>
                    <a:ext uri="{9D8B030D-6E8A-4147-A177-3AD203B41FA5}">
                      <a16:colId xmlns:a16="http://schemas.microsoft.com/office/drawing/2014/main" val="2940592957"/>
                    </a:ext>
                  </a:extLst>
                </a:gridCol>
                <a:gridCol w="1189003">
                  <a:extLst>
                    <a:ext uri="{9D8B030D-6E8A-4147-A177-3AD203B41FA5}">
                      <a16:colId xmlns:a16="http://schemas.microsoft.com/office/drawing/2014/main" val="3043955847"/>
                    </a:ext>
                  </a:extLst>
                </a:gridCol>
                <a:gridCol w="1512168">
                  <a:extLst>
                    <a:ext uri="{9D8B030D-6E8A-4147-A177-3AD203B41FA5}">
                      <a16:colId xmlns:a16="http://schemas.microsoft.com/office/drawing/2014/main" val="1741405964"/>
                    </a:ext>
                  </a:extLst>
                </a:gridCol>
                <a:gridCol w="4104457">
                  <a:extLst>
                    <a:ext uri="{9D8B030D-6E8A-4147-A177-3AD203B41FA5}">
                      <a16:colId xmlns:a16="http://schemas.microsoft.com/office/drawing/2014/main" val="3949260495"/>
                    </a:ext>
                  </a:extLst>
                </a:gridCol>
                <a:gridCol w="539551">
                  <a:extLst>
                    <a:ext uri="{9D8B030D-6E8A-4147-A177-3AD203B41FA5}">
                      <a16:colId xmlns:a16="http://schemas.microsoft.com/office/drawing/2014/main" val="1508832988"/>
                    </a:ext>
                  </a:extLst>
                </a:gridCol>
              </a:tblGrid>
              <a:tr h="869710">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實習機構名稱</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實習職能</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實習津貼</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備註</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rPr>
                        <a:t>狀態</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3323626889"/>
                  </a:ext>
                </a:extLst>
              </a:tr>
              <a:tr h="1685437">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台北公司</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kumimoji="0" lang="zh-TW" altLang="en-US" sz="1600" b="0" i="0" kern="1200" dirty="0">
                          <a:solidFill>
                            <a:schemeClr val="tx1"/>
                          </a:solidFill>
                          <a:effectLst/>
                          <a:latin typeface="+mn-lt"/>
                          <a:ea typeface="+mn-ea"/>
                          <a:cs typeface="+mn-cs"/>
                        </a:rPr>
                        <a:t>採購人員</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32,000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40,000</a:t>
                      </a:r>
                      <a:r>
                        <a:rPr kumimoji="0" lang="zh-TW" altLang="en-US" sz="1600" b="0" i="0" kern="1200" dirty="0">
                          <a:solidFill>
                            <a:schemeClr val="tx1"/>
                          </a:solidFill>
                          <a:effectLst/>
                          <a:latin typeface="+mn-lt"/>
                          <a:ea typeface="+mn-ea"/>
                          <a:cs typeface="+mn-cs"/>
                        </a:rPr>
                        <a:t>元</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en-US" altLang="zh-TW" sz="1600" b="0" i="0" kern="1200" dirty="0">
                          <a:solidFill>
                            <a:schemeClr val="tx1"/>
                          </a:solidFill>
                          <a:effectLst/>
                          <a:latin typeface="+mn-lt"/>
                          <a:ea typeface="+mn-ea"/>
                          <a:cs typeface="+mn-cs"/>
                        </a:rPr>
                        <a:t>1.</a:t>
                      </a:r>
                      <a:r>
                        <a:rPr kumimoji="0" lang="zh-TW" altLang="en-US" sz="1600" b="0" i="0" kern="1200" dirty="0">
                          <a:solidFill>
                            <a:schemeClr val="tx1"/>
                          </a:solidFill>
                          <a:effectLst/>
                          <a:latin typeface="+mn-lt"/>
                          <a:ea typeface="+mn-ea"/>
                          <a:cs typeface="+mn-cs"/>
                        </a:rPr>
                        <a:t>協助主管制定採購流程及相關作業表單，供同仁依循提出採購需求。</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a:t>
                      </a:r>
                      <a:r>
                        <a:rPr kumimoji="0" lang="zh-TW" altLang="en-US" sz="1600" b="0" i="0" kern="1200" dirty="0">
                          <a:solidFill>
                            <a:schemeClr val="tx1"/>
                          </a:solidFill>
                          <a:effectLst/>
                          <a:latin typeface="+mn-lt"/>
                          <a:ea typeface="+mn-ea"/>
                          <a:cs typeface="+mn-cs"/>
                        </a:rPr>
                        <a:t>根據物品的庫存量，及過去使用量，決定是否訂購。</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a:t>
                      </a:r>
                      <a:r>
                        <a:rPr kumimoji="0" lang="zh-TW" altLang="en-US" sz="1600" b="0" i="0" kern="1200" dirty="0">
                          <a:solidFill>
                            <a:schemeClr val="tx1"/>
                          </a:solidFill>
                          <a:effectLst/>
                          <a:latin typeface="+mn-lt"/>
                          <a:ea typeface="+mn-ea"/>
                          <a:cs typeface="+mn-cs"/>
                        </a:rPr>
                        <a:t>供應商維護及管理，與良好供應商維持良好關係。</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4.</a:t>
                      </a:r>
                      <a:r>
                        <a:rPr kumimoji="0" lang="zh-TW" altLang="en-US" sz="1600" b="0" i="0" kern="1200" dirty="0">
                          <a:solidFill>
                            <a:schemeClr val="tx1"/>
                          </a:solidFill>
                          <a:effectLst/>
                          <a:latin typeface="+mn-lt"/>
                          <a:ea typeface="+mn-ea"/>
                          <a:cs typeface="+mn-cs"/>
                        </a:rPr>
                        <a:t>根據需求人員提出之需求做採購。</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3178360323"/>
                  </a:ext>
                </a:extLst>
              </a:tr>
              <a:tr h="2320829">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台北公司</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kumimoji="0" lang="zh-TW" altLang="en-US" sz="1600" b="0" i="0" kern="1200" dirty="0">
                          <a:solidFill>
                            <a:schemeClr val="tx1"/>
                          </a:solidFill>
                          <a:effectLst/>
                          <a:latin typeface="+mn-lt"/>
                          <a:ea typeface="+mn-ea"/>
                          <a:cs typeface="+mn-cs"/>
                        </a:rPr>
                        <a:t>外銷業務</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a:solidFill>
                            <a:schemeClr val="tx1"/>
                          </a:solidFill>
                          <a:effectLst/>
                          <a:latin typeface="+mn-lt"/>
                          <a:ea typeface="+mn-ea"/>
                          <a:cs typeface="+mn-cs"/>
                        </a:rPr>
                        <a:t>35,000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55,000</a:t>
                      </a:r>
                      <a:r>
                        <a:rPr kumimoji="0" lang="zh-TW" altLang="en-US" sz="1600" b="0" i="0" kern="1200" dirty="0">
                          <a:solidFill>
                            <a:schemeClr val="tx1"/>
                          </a:solidFill>
                          <a:effectLst/>
                          <a:latin typeface="+mn-lt"/>
                          <a:ea typeface="+mn-ea"/>
                          <a:cs typeface="+mn-cs"/>
                        </a:rPr>
                        <a:t>元</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en-US" altLang="zh-TW" sz="1600" b="0" i="0" kern="1200" dirty="0">
                          <a:solidFill>
                            <a:schemeClr val="tx1"/>
                          </a:solidFill>
                          <a:effectLst/>
                          <a:latin typeface="+mn-lt"/>
                          <a:ea typeface="+mn-ea"/>
                          <a:cs typeface="+mn-cs"/>
                        </a:rPr>
                        <a:t>1. .</a:t>
                      </a:r>
                      <a:r>
                        <a:rPr kumimoji="0" lang="zh-TW" altLang="en-US" sz="1600" b="0" i="0" kern="1200" dirty="0">
                          <a:solidFill>
                            <a:schemeClr val="tx1"/>
                          </a:solidFill>
                          <a:effectLst/>
                          <a:latin typeface="+mn-lt"/>
                          <a:ea typeface="+mn-ea"/>
                          <a:cs typeface="+mn-cs"/>
                        </a:rPr>
                        <a:t>處理客戶詢價、製作報價單、開立訂單及相關業務工作。</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 </a:t>
                      </a:r>
                      <a:r>
                        <a:rPr kumimoji="0" lang="zh-TW" altLang="en-US" sz="1600" b="0" i="0" kern="1200" dirty="0">
                          <a:solidFill>
                            <a:schemeClr val="tx1"/>
                          </a:solidFill>
                          <a:effectLst/>
                          <a:latin typeface="+mn-lt"/>
                          <a:ea typeface="+mn-ea"/>
                          <a:cs typeface="+mn-cs"/>
                        </a:rPr>
                        <a:t>客戶來訪接待、公司產品介紹、關係維繫。</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 </a:t>
                      </a:r>
                      <a:r>
                        <a:rPr kumimoji="0" lang="zh-TW" altLang="en-US" sz="1600" b="0" i="0" kern="1200" dirty="0">
                          <a:solidFill>
                            <a:schemeClr val="tx1"/>
                          </a:solidFill>
                          <a:effectLst/>
                          <a:latin typeface="+mn-lt"/>
                          <a:ea typeface="+mn-ea"/>
                          <a:cs typeface="+mn-cs"/>
                        </a:rPr>
                        <a:t>生產單位溝通客戶需求，具跨部門溝通協調能力。</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4. </a:t>
                      </a:r>
                      <a:r>
                        <a:rPr kumimoji="0" lang="zh-TW" altLang="en-US" sz="1600" b="0" i="0" kern="1200" dirty="0">
                          <a:solidFill>
                            <a:schemeClr val="tx1"/>
                          </a:solidFill>
                          <a:effectLst/>
                          <a:latin typeface="+mn-lt"/>
                          <a:ea typeface="+mn-ea"/>
                          <a:cs typeface="+mn-cs"/>
                        </a:rPr>
                        <a:t>客戶開發與訂單爭取。</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5. </a:t>
                      </a:r>
                      <a:r>
                        <a:rPr kumimoji="0" lang="zh-TW" altLang="en-US" sz="1600" b="0" i="0" kern="1200" dirty="0">
                          <a:solidFill>
                            <a:schemeClr val="tx1"/>
                          </a:solidFill>
                          <a:effectLst/>
                          <a:latin typeface="+mn-lt"/>
                          <a:ea typeface="+mn-ea"/>
                          <a:cs typeface="+mn-cs"/>
                        </a:rPr>
                        <a:t>公司推廣、展覽活動參與。</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6. </a:t>
                      </a:r>
                      <a:r>
                        <a:rPr kumimoji="0" lang="zh-TW" altLang="en-US" sz="1600" b="0" i="0" kern="1200" dirty="0">
                          <a:solidFill>
                            <a:schemeClr val="tx1"/>
                          </a:solidFill>
                          <a:effectLst/>
                          <a:latin typeface="+mn-lt"/>
                          <a:ea typeface="+mn-ea"/>
                          <a:cs typeface="+mn-cs"/>
                        </a:rPr>
                        <a:t>熟悉貿易出口作業流程尤佳。</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260968765"/>
                  </a:ext>
                </a:extLst>
              </a:tr>
            </a:tbl>
          </a:graphicData>
        </a:graphic>
      </p:graphicFrame>
    </p:spTree>
    <p:extLst>
      <p:ext uri="{BB962C8B-B14F-4D97-AF65-F5344CB8AC3E}">
        <p14:creationId xmlns:p14="http://schemas.microsoft.com/office/powerpoint/2010/main" val="1220857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23E67E5B-D261-4CB2-AC33-38411EF3DB99}"/>
              </a:ext>
            </a:extLst>
          </p:cNvPr>
          <p:cNvGraphicFramePr>
            <a:graphicFrameLocks noGrp="1"/>
          </p:cNvGraphicFramePr>
          <p:nvPr>
            <p:extLst>
              <p:ext uri="{D42A27DB-BD31-4B8C-83A1-F6EECF244321}">
                <p14:modId xmlns:p14="http://schemas.microsoft.com/office/powerpoint/2010/main" val="3322200439"/>
              </p:ext>
            </p:extLst>
          </p:nvPr>
        </p:nvGraphicFramePr>
        <p:xfrm>
          <a:off x="1" y="836712"/>
          <a:ext cx="9143999" cy="3795790"/>
        </p:xfrm>
        <a:graphic>
          <a:graphicData uri="http://schemas.openxmlformats.org/drawingml/2006/table">
            <a:tbl>
              <a:tblPr/>
              <a:tblGrid>
                <a:gridCol w="1798820">
                  <a:extLst>
                    <a:ext uri="{9D8B030D-6E8A-4147-A177-3AD203B41FA5}">
                      <a16:colId xmlns:a16="http://schemas.microsoft.com/office/drawing/2014/main" val="2940592957"/>
                    </a:ext>
                  </a:extLst>
                </a:gridCol>
                <a:gridCol w="1189003">
                  <a:extLst>
                    <a:ext uri="{9D8B030D-6E8A-4147-A177-3AD203B41FA5}">
                      <a16:colId xmlns:a16="http://schemas.microsoft.com/office/drawing/2014/main" val="3043955847"/>
                    </a:ext>
                  </a:extLst>
                </a:gridCol>
                <a:gridCol w="1512168">
                  <a:extLst>
                    <a:ext uri="{9D8B030D-6E8A-4147-A177-3AD203B41FA5}">
                      <a16:colId xmlns:a16="http://schemas.microsoft.com/office/drawing/2014/main" val="1741405964"/>
                    </a:ext>
                  </a:extLst>
                </a:gridCol>
                <a:gridCol w="4104457">
                  <a:extLst>
                    <a:ext uri="{9D8B030D-6E8A-4147-A177-3AD203B41FA5}">
                      <a16:colId xmlns:a16="http://schemas.microsoft.com/office/drawing/2014/main" val="3949260495"/>
                    </a:ext>
                  </a:extLst>
                </a:gridCol>
                <a:gridCol w="539551">
                  <a:extLst>
                    <a:ext uri="{9D8B030D-6E8A-4147-A177-3AD203B41FA5}">
                      <a16:colId xmlns:a16="http://schemas.microsoft.com/office/drawing/2014/main" val="1508832988"/>
                    </a:ext>
                  </a:extLst>
                </a:gridCol>
              </a:tblGrid>
              <a:tr h="869710">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實習機構名稱</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實習職能</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實習津貼</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accent3">
                              <a:lumMod val="75000"/>
                            </a:schemeClr>
                          </a:solidFill>
                          <a:effectLst/>
                          <a:latin typeface="華康圓體 Std W5"/>
                          <a:ea typeface="華康圓體 Std W5"/>
                          <a:cs typeface="華康圓體 Std W5"/>
                        </a:rPr>
                        <a:t>備註</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rPr>
                        <a:t>狀態</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3323626889"/>
                  </a:ext>
                </a:extLst>
              </a:tr>
              <a:tr h="1685437">
                <a:tc>
                  <a:txBody>
                    <a:bodyPr/>
                    <a:lstStyle/>
                    <a:p>
                      <a:pPr marL="0" marR="0" lvl="0" indent="0" algn="l" defTabSz="914400" rtl="0" eaLnBrk="1" fontAlgn="base" latinLnBrk="0" hangingPunct="1">
                        <a:lnSpc>
                          <a:spcPts val="2500"/>
                        </a:lnSpc>
                        <a:spcBef>
                          <a:spcPct val="0"/>
                        </a:spcBef>
                        <a:spcAft>
                          <a:spcPct val="0"/>
                        </a:spcAft>
                        <a:buClrTx/>
                        <a:buSzTx/>
                        <a:buFontTx/>
                        <a:buNone/>
                        <a:tabLst/>
                        <a:defRPr/>
                      </a:pPr>
                      <a:r>
                        <a:rPr lang="zh-TW" altLang="en-US" sz="1600" dirty="0"/>
                        <a:t>本源興股份有限公司</a:t>
                      </a:r>
                      <a:r>
                        <a:rPr lang="en-US" altLang="zh-TW" sz="1600" dirty="0"/>
                        <a:t>(</a:t>
                      </a:r>
                      <a:r>
                        <a:rPr lang="zh-TW" altLang="en-US" sz="1600" dirty="0"/>
                        <a:t>台北公司</a:t>
                      </a:r>
                      <a:r>
                        <a:rPr lang="en-US" altLang="zh-TW" sz="1600" dirty="0"/>
                        <a:t>)</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r>
                        <a:rPr kumimoji="0" lang="zh-TW" altLang="en-US" sz="1600" b="0" i="0" kern="1200" dirty="0">
                          <a:solidFill>
                            <a:schemeClr val="tx1"/>
                          </a:solidFill>
                          <a:effectLst/>
                          <a:latin typeface="+mn-lt"/>
                          <a:ea typeface="+mn-ea"/>
                          <a:cs typeface="+mn-cs"/>
                        </a:rPr>
                        <a:t>船務人員</a:t>
                      </a: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zh-TW" altLang="en-US" sz="1600" b="0" i="0" kern="1200" dirty="0">
                          <a:solidFill>
                            <a:schemeClr val="tx1"/>
                          </a:solidFill>
                          <a:effectLst/>
                          <a:latin typeface="+mn-lt"/>
                          <a:ea typeface="+mn-ea"/>
                          <a:cs typeface="+mn-cs"/>
                        </a:rPr>
                        <a:t>月薪</a:t>
                      </a:r>
                      <a:r>
                        <a:rPr kumimoji="0" lang="en-US" altLang="zh-TW" sz="1600" b="0" i="0" kern="1200" dirty="0" smtClean="0">
                          <a:solidFill>
                            <a:schemeClr val="tx1"/>
                          </a:solidFill>
                          <a:effectLst/>
                          <a:latin typeface="+mn-lt"/>
                          <a:ea typeface="+mn-ea"/>
                          <a:cs typeface="+mn-cs"/>
                        </a:rPr>
                        <a:t>32,000</a:t>
                      </a:r>
                      <a:r>
                        <a:rPr kumimoji="0" lang="zh-TW" altLang="en-US" sz="1600" b="0" i="0" kern="1200" dirty="0">
                          <a:solidFill>
                            <a:schemeClr val="tx1"/>
                          </a:solidFill>
                          <a:effectLst/>
                          <a:latin typeface="+mn-lt"/>
                          <a:ea typeface="+mn-ea"/>
                          <a:cs typeface="+mn-cs"/>
                        </a:rPr>
                        <a:t>元 </a:t>
                      </a:r>
                      <a:r>
                        <a:rPr kumimoji="0" lang="en-US" altLang="zh-TW" sz="1600" b="0" i="0" kern="1200" dirty="0">
                          <a:solidFill>
                            <a:schemeClr val="tx1"/>
                          </a:solidFill>
                          <a:effectLst/>
                          <a:latin typeface="+mn-lt"/>
                          <a:ea typeface="+mn-ea"/>
                          <a:cs typeface="+mn-cs"/>
                        </a:rPr>
                        <a:t>~ 45,000</a:t>
                      </a:r>
                      <a:r>
                        <a:rPr kumimoji="0" lang="zh-TW" altLang="en-US" sz="1600" b="0" i="0" kern="1200" dirty="0">
                          <a:solidFill>
                            <a:schemeClr val="tx1"/>
                          </a:solidFill>
                          <a:effectLst/>
                          <a:latin typeface="+mn-lt"/>
                          <a:ea typeface="+mn-ea"/>
                          <a:cs typeface="+mn-cs"/>
                        </a:rPr>
                        <a:t>元</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l" defTabSz="914400" rtl="0" eaLnBrk="1" fontAlgn="base" latinLnBrk="0" hangingPunct="1">
                        <a:lnSpc>
                          <a:spcPts val="2500"/>
                        </a:lnSpc>
                        <a:spcBef>
                          <a:spcPct val="0"/>
                        </a:spcBef>
                        <a:spcAft>
                          <a:spcPct val="0"/>
                        </a:spcAft>
                        <a:buClrTx/>
                        <a:buSzTx/>
                        <a:buFontTx/>
                        <a:buNone/>
                        <a:tabLst/>
                      </a:pPr>
                      <a:r>
                        <a:rPr kumimoji="0" lang="en-US" altLang="zh-TW" sz="1600" b="0" i="0" kern="1200" dirty="0">
                          <a:solidFill>
                            <a:schemeClr val="tx1"/>
                          </a:solidFill>
                          <a:effectLst/>
                          <a:latin typeface="+mn-lt"/>
                          <a:ea typeface="+mn-ea"/>
                          <a:cs typeface="+mn-cs"/>
                        </a:rPr>
                        <a:t>1. </a:t>
                      </a:r>
                      <a:r>
                        <a:rPr kumimoji="0" lang="zh-TW" altLang="en-US" sz="1600" b="0" i="0" kern="1200" dirty="0">
                          <a:solidFill>
                            <a:schemeClr val="tx1"/>
                          </a:solidFill>
                          <a:effectLst/>
                          <a:latin typeface="+mn-lt"/>
                          <a:ea typeface="+mn-ea"/>
                          <a:cs typeface="+mn-cs"/>
                        </a:rPr>
                        <a:t>溝通安排出貨需求，相關出口費用之詢價、提報業務。</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2. </a:t>
                      </a:r>
                      <a:r>
                        <a:rPr kumimoji="0" lang="zh-TW" altLang="en-US" sz="1600" b="0" i="0" kern="1200" dirty="0">
                          <a:solidFill>
                            <a:schemeClr val="tx1"/>
                          </a:solidFill>
                          <a:effectLst/>
                          <a:latin typeface="+mn-lt"/>
                          <a:ea typeface="+mn-ea"/>
                          <a:cs typeface="+mn-cs"/>
                        </a:rPr>
                        <a:t>協助與</a:t>
                      </a:r>
                      <a:r>
                        <a:rPr kumimoji="0" lang="en-US" altLang="zh-TW" sz="1600" b="0" i="0" kern="1200" dirty="0">
                          <a:solidFill>
                            <a:schemeClr val="tx1"/>
                          </a:solidFill>
                          <a:effectLst/>
                          <a:latin typeface="+mn-lt"/>
                          <a:ea typeface="+mn-ea"/>
                          <a:cs typeface="+mn-cs"/>
                        </a:rPr>
                        <a:t>Forwarder</a:t>
                      </a:r>
                      <a:r>
                        <a:rPr kumimoji="0" lang="zh-TW" altLang="en-US" sz="1600" b="0" i="0" kern="1200" dirty="0">
                          <a:solidFill>
                            <a:schemeClr val="tx1"/>
                          </a:solidFill>
                          <a:effectLst/>
                          <a:latin typeface="+mn-lt"/>
                          <a:ea typeface="+mn-ea"/>
                          <a:cs typeface="+mn-cs"/>
                        </a:rPr>
                        <a:t>訂艙，安排進出口出貨事宜。</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3. </a:t>
                      </a:r>
                      <a:r>
                        <a:rPr kumimoji="0" lang="zh-TW" altLang="en-US" sz="1600" b="0" i="0" kern="1200" dirty="0">
                          <a:solidFill>
                            <a:schemeClr val="tx1"/>
                          </a:solidFill>
                          <a:effectLst/>
                          <a:latin typeface="+mn-lt"/>
                          <a:ea typeface="+mn-ea"/>
                          <a:cs typeface="+mn-cs"/>
                        </a:rPr>
                        <a:t>出口文件製作與核對 、文件歸納、管理。</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4. </a:t>
                      </a:r>
                      <a:r>
                        <a:rPr kumimoji="0" lang="zh-TW" altLang="en-US" sz="1600" b="0" i="0" kern="1200" dirty="0">
                          <a:solidFill>
                            <a:schemeClr val="tx1"/>
                          </a:solidFill>
                          <a:effectLst/>
                          <a:latin typeface="+mn-lt"/>
                          <a:ea typeface="+mn-ea"/>
                          <a:cs typeface="+mn-cs"/>
                        </a:rPr>
                        <a:t>與船公司、報關行、及配合廠商接洽並維繫良好關係。 </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5. </a:t>
                      </a:r>
                      <a:r>
                        <a:rPr kumimoji="0" lang="zh-TW" altLang="en-US" sz="1600" b="0" i="0" kern="1200" dirty="0">
                          <a:solidFill>
                            <a:schemeClr val="tx1"/>
                          </a:solidFill>
                          <a:effectLst/>
                          <a:latin typeface="+mn-lt"/>
                          <a:ea typeface="+mn-ea"/>
                          <a:cs typeface="+mn-cs"/>
                        </a:rPr>
                        <a:t>公司相關行政事務、推廣活動參與。</a:t>
                      </a:r>
                      <a:r>
                        <a:rPr lang="zh-TW" altLang="en-US" sz="1600" dirty="0"/>
                        <a:t/>
                      </a:r>
                      <a:br>
                        <a:rPr lang="zh-TW" altLang="en-US" sz="1600" dirty="0"/>
                      </a:br>
                      <a:r>
                        <a:rPr kumimoji="0" lang="en-US" altLang="zh-TW" sz="1600" b="0" i="0" kern="1200" dirty="0">
                          <a:solidFill>
                            <a:schemeClr val="tx1"/>
                          </a:solidFill>
                          <a:effectLst/>
                          <a:latin typeface="+mn-lt"/>
                          <a:ea typeface="+mn-ea"/>
                          <a:cs typeface="+mn-cs"/>
                        </a:rPr>
                        <a:t>6. </a:t>
                      </a:r>
                      <a:r>
                        <a:rPr kumimoji="0" lang="zh-TW" altLang="en-US" sz="1600" b="0" i="0" kern="1200" dirty="0">
                          <a:solidFill>
                            <a:schemeClr val="tx1"/>
                          </a:solidFill>
                          <a:effectLst/>
                          <a:latin typeface="+mn-lt"/>
                          <a:ea typeface="+mn-ea"/>
                          <a:cs typeface="+mn-cs"/>
                        </a:rPr>
                        <a:t>其他主管交辦事項。</a:t>
                      </a:r>
                      <a:endParaRPr kumimoji="0" lang="zh-TW" altLang="en-US" sz="16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ts val="2500"/>
                        </a:lnSpc>
                        <a:spcBef>
                          <a:spcPct val="0"/>
                        </a:spcBef>
                        <a:spcAft>
                          <a:spcPct val="0"/>
                        </a:spcAft>
                        <a:buClrTx/>
                        <a:buSzTx/>
                        <a:buFontTx/>
                        <a:buNone/>
                        <a:tabLst/>
                      </a:pPr>
                      <a:endParaRPr kumimoji="0" lang="zh-TW" altLang="en-US" sz="1700" b="1" i="0" u="none" strike="noStrike" cap="none" normalizeH="0" baseline="0" dirty="0">
                        <a:ln>
                          <a:noFill/>
                        </a:ln>
                        <a:solidFill>
                          <a:schemeClr val="accent3">
                            <a:lumMod val="75000"/>
                          </a:schemeClr>
                        </a:solidFill>
                        <a:effectLst/>
                        <a:latin typeface="華康圓體 Std W5"/>
                        <a:ea typeface="華康圓體 Std W5"/>
                        <a:cs typeface="華康圓體 Std W5"/>
                      </a:endParaRPr>
                    </a:p>
                  </a:txBody>
                  <a:tcPr marL="121920" marR="121920" marT="34290" marB="34290" anchor="ctr" horzOverflow="overflow">
                    <a:lnL w="12700" cap="flat" cmpd="sng" algn="ctr">
                      <a:solidFill>
                        <a:srgbClr val="AE6D11"/>
                      </a:solidFill>
                      <a:prstDash val="solid"/>
                      <a:round/>
                      <a:headEnd type="none" w="med" len="med"/>
                      <a:tailEnd type="none" w="med" len="med"/>
                    </a:lnL>
                    <a:lnR w="12700" cap="flat" cmpd="sng" algn="ctr">
                      <a:solidFill>
                        <a:srgbClr val="AE6D11"/>
                      </a:solidFill>
                      <a:prstDash val="solid"/>
                      <a:round/>
                      <a:headEnd type="none" w="med" len="med"/>
                      <a:tailEnd type="none" w="med" len="med"/>
                    </a:lnR>
                    <a:lnT w="12700" cap="flat" cmpd="sng" algn="ctr">
                      <a:solidFill>
                        <a:srgbClr val="AE6D11"/>
                      </a:solidFill>
                      <a:prstDash val="solid"/>
                      <a:round/>
                      <a:headEnd type="none" w="med" len="med"/>
                      <a:tailEnd type="none" w="med" len="med"/>
                    </a:lnT>
                    <a:lnB w="12700" cap="flat" cmpd="sng" algn="ctr">
                      <a:solidFill>
                        <a:srgbClr val="AE6D1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3178360323"/>
                  </a:ext>
                </a:extLst>
              </a:tr>
            </a:tbl>
          </a:graphicData>
        </a:graphic>
      </p:graphicFrame>
    </p:spTree>
    <p:extLst>
      <p:ext uri="{BB962C8B-B14F-4D97-AF65-F5344CB8AC3E}">
        <p14:creationId xmlns:p14="http://schemas.microsoft.com/office/powerpoint/2010/main" val="37053103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夏至">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夏至">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夏至">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cc5665b-fe35-4675-b317-05ad94ac846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文件" ma:contentTypeID="0x01010070E2569D3C43494C858CAE5294A204C5" ma:contentTypeVersion="15" ma:contentTypeDescription="建立新的文件。" ma:contentTypeScope="" ma:versionID="79f9fc1a233d3f77561cc4337a64bcf7">
  <xsd:schema xmlns:xsd="http://www.w3.org/2001/XMLSchema" xmlns:xs="http://www.w3.org/2001/XMLSchema" xmlns:p="http://schemas.microsoft.com/office/2006/metadata/properties" xmlns:ns3="fcc5665b-fe35-4675-b317-05ad94ac846f" xmlns:ns4="4cf654f6-1f96-4ca9-adbd-c621b00020f8" targetNamespace="http://schemas.microsoft.com/office/2006/metadata/properties" ma:root="true" ma:fieldsID="63981d660b3be7103f9b28bbc12b01b2" ns3:_="" ns4:_="">
    <xsd:import namespace="fcc5665b-fe35-4675-b317-05ad94ac846f"/>
    <xsd:import namespace="4cf654f6-1f96-4ca9-adbd-c621b00020f8"/>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c5665b-fe35-4675-b317-05ad94ac846f"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cf654f6-1f96-4ca9-adbd-c621b00020f8" elementFormDefault="qualified">
    <xsd:import namespace="http://schemas.microsoft.com/office/2006/documentManagement/types"/>
    <xsd:import namespace="http://schemas.microsoft.com/office/infopath/2007/PartnerControls"/>
    <xsd:element name="SharedWithUsers" ma:index="11" nillable="true" ma:displayName="共用對象:"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共用詳細資料" ma:description="" ma:internalName="SharedWithDetails" ma:readOnly="true">
      <xsd:simpleType>
        <xsd:restriction base="dms:Note">
          <xsd:maxLength value="255"/>
        </xsd:restriction>
      </xsd:simpleType>
    </xsd:element>
    <xsd:element name="SharingHintHash" ma:index="13" nillable="true" ma:displayName="共用提示雜湊"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內容類型"/>
        <xsd:element ref="dc:title" minOccurs="0" maxOccurs="1" ma:index="4" ma:displayName="標題"/>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FD0862-58C5-43DD-9BF8-9414B0FAC371}">
  <ds:schemaRefs>
    <ds:schemaRef ds:uri="http://schemas.microsoft.com/sharepoint/v3/contenttype/forms"/>
  </ds:schemaRefs>
</ds:datastoreItem>
</file>

<file path=customXml/itemProps2.xml><?xml version="1.0" encoding="utf-8"?>
<ds:datastoreItem xmlns:ds="http://schemas.openxmlformats.org/officeDocument/2006/customXml" ds:itemID="{FEC0CA0E-F9D9-4CB0-B858-8865AF476464}">
  <ds:schemaRefs>
    <ds:schemaRef ds:uri="http://schemas.microsoft.com/office/2006/metadata/properties"/>
    <ds:schemaRef ds:uri="http://purl.org/dc/dcmitype/"/>
    <ds:schemaRef ds:uri="http://schemas.microsoft.com/office/infopath/2007/PartnerControls"/>
    <ds:schemaRef ds:uri="http://www.w3.org/XML/1998/namespace"/>
    <ds:schemaRef ds:uri="http://purl.org/dc/elements/1.1/"/>
    <ds:schemaRef ds:uri="http://schemas.openxmlformats.org/package/2006/metadata/core-properties"/>
    <ds:schemaRef ds:uri="http://schemas.microsoft.com/office/2006/documentManagement/types"/>
    <ds:schemaRef ds:uri="4cf654f6-1f96-4ca9-adbd-c621b00020f8"/>
    <ds:schemaRef ds:uri="fcc5665b-fe35-4675-b317-05ad94ac846f"/>
    <ds:schemaRef ds:uri="http://purl.org/dc/terms/"/>
  </ds:schemaRefs>
</ds:datastoreItem>
</file>

<file path=customXml/itemProps3.xml><?xml version="1.0" encoding="utf-8"?>
<ds:datastoreItem xmlns:ds="http://schemas.openxmlformats.org/officeDocument/2006/customXml" ds:itemID="{8A5E2A57-FC4D-4381-84B7-3124F525B3E2}">
  <ds:schemaRefs>
    <ds:schemaRef ds:uri="http://schemas.microsoft.com/office/2006/metadata/contentType"/>
    <ds:schemaRef ds:uri="http://schemas.microsoft.com/office/2006/metadata/properties/metaAttributes"/>
    <ds:schemaRef ds:uri="http://www.w3.org/2000/xmlns/"/>
    <ds:schemaRef ds:uri="http://www.w3.org/2001/XMLSchema"/>
    <ds:schemaRef ds:uri="fcc5665b-fe35-4675-b317-05ad94ac846f"/>
    <ds:schemaRef ds:uri="4cf654f6-1f96-4ca9-adbd-c621b00020f8"/>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Solstice</Template>
  <TotalTime>3388</TotalTime>
  <Words>2360</Words>
  <Application>Microsoft Office PowerPoint</Application>
  <PresentationFormat>如螢幕大小 (4:3)</PresentationFormat>
  <Paragraphs>161</Paragraphs>
  <Slides>12</Slides>
  <Notes>1</Notes>
  <HiddenSlides>0</HiddenSlides>
  <MMClips>0</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12</vt:i4>
      </vt:variant>
    </vt:vector>
  </HeadingPairs>
  <TitlesOfParts>
    <vt:vector size="24" baseType="lpstr">
      <vt:lpstr>華康圓體 Std W5</vt:lpstr>
      <vt:lpstr>華康漆隸體 Std W5</vt:lpstr>
      <vt:lpstr>華康儷黑 Std W5</vt:lpstr>
      <vt:lpstr>微軟正黑體</vt:lpstr>
      <vt:lpstr>新細明體</vt:lpstr>
      <vt:lpstr>標楷體</vt:lpstr>
      <vt:lpstr>Arial</vt:lpstr>
      <vt:lpstr>Calibri</vt:lpstr>
      <vt:lpstr>Gill Sans MT</vt:lpstr>
      <vt:lpstr>Verdana</vt:lpstr>
      <vt:lpstr>Wingdings 2</vt:lpstr>
      <vt:lpstr>夏至</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user</cp:lastModifiedBy>
  <cp:revision>215</cp:revision>
  <cp:lastPrinted>2023-06-16T03:09:22Z</cp:lastPrinted>
  <dcterms:created xsi:type="dcterms:W3CDTF">2014-03-25T00:56:06Z</dcterms:created>
  <dcterms:modified xsi:type="dcterms:W3CDTF">2026-09-17T02:41:32Z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0x01010070E2569D3C43494C858CAE5294A204C5</vt:lpwstr>
  </property>
</Properties>
</file>