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4"/>
  </p:sldMasterIdLst>
  <p:notesMasterIdLst>
    <p:notesMasterId r:id="rId6"/>
  </p:notesMasterIdLst>
  <p:handoutMasterIdLst>
    <p:handoutMasterId r:id="rId7"/>
  </p:handoutMasterIdLst>
  <p:sldIdLst>
    <p:sldId id="277" r:id="rId5"/>
  </p:sldIdLst>
  <p:sldSz cx="9144000" cy="6858000" type="screen4x3"/>
  <p:notesSz cx="10018713" cy="688816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FF"/>
    <a:srgbClr val="700659"/>
    <a:srgbClr val="003300"/>
    <a:srgbClr val="000066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55" autoAdjust="0"/>
    <p:restoredTop sz="94592"/>
  </p:normalViewPr>
  <p:slideViewPr>
    <p:cSldViewPr>
      <p:cViewPr varScale="1">
        <p:scale>
          <a:sx n="116" d="100"/>
          <a:sy n="116" d="100"/>
        </p:scale>
        <p:origin x="11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41712" cy="344368"/>
          </a:xfrm>
          <a:prstGeom prst="rect">
            <a:avLst/>
          </a:prstGeom>
        </p:spPr>
        <p:txBody>
          <a:bodyPr vert="horz" lIns="21883" tIns="10941" rIns="21883" bIns="10941" rtlCol="0"/>
          <a:lstStyle>
            <a:lvl1pPr algn="l">
              <a:defRPr sz="3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74842" y="0"/>
            <a:ext cx="4341712" cy="344368"/>
          </a:xfrm>
          <a:prstGeom prst="rect">
            <a:avLst/>
          </a:prstGeom>
        </p:spPr>
        <p:txBody>
          <a:bodyPr vert="horz" lIns="21883" tIns="10941" rIns="21883" bIns="10941" rtlCol="0"/>
          <a:lstStyle>
            <a:lvl1pPr algn="r">
              <a:defRPr sz="300" smtClean="0"/>
            </a:lvl1pPr>
          </a:lstStyle>
          <a:p>
            <a:pPr>
              <a:defRPr/>
            </a:pPr>
            <a:fld id="{AEA736E8-2425-40F2-A274-2613FD057AA6}" type="datetimeFigureOut">
              <a:rPr lang="zh-TW" altLang="en-US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6542467"/>
            <a:ext cx="4341712" cy="344634"/>
          </a:xfrm>
          <a:prstGeom prst="rect">
            <a:avLst/>
          </a:prstGeom>
        </p:spPr>
        <p:txBody>
          <a:bodyPr vert="horz" lIns="21883" tIns="10941" rIns="21883" bIns="10941" rtlCol="0" anchor="b"/>
          <a:lstStyle>
            <a:lvl1pPr algn="l">
              <a:defRPr sz="300" smtClean="0"/>
            </a:lvl1pPr>
          </a:lstStyle>
          <a:p>
            <a:pPr>
              <a:defRPr/>
            </a:pPr>
            <a:r>
              <a:rPr lang="zh-TW" altLang="en-US"/>
              <a:t>主辦單位：企業管理系</a:t>
            </a:r>
            <a:r>
              <a:rPr lang="en-US" altLang="zh-TW"/>
              <a:t>(</a:t>
            </a:r>
            <a:r>
              <a:rPr lang="zh-TW" altLang="en-US"/>
              <a:t>所</a:t>
            </a:r>
            <a:r>
              <a:rPr lang="en-US" altLang="zh-TW"/>
              <a:t>)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74842" y="6542467"/>
            <a:ext cx="4341712" cy="344634"/>
          </a:xfrm>
          <a:prstGeom prst="rect">
            <a:avLst/>
          </a:prstGeom>
        </p:spPr>
        <p:txBody>
          <a:bodyPr vert="horz" lIns="21883" tIns="10941" rIns="21883" bIns="10941" rtlCol="0" anchor="b"/>
          <a:lstStyle>
            <a:lvl1pPr algn="r">
              <a:defRPr sz="300" smtClean="0"/>
            </a:lvl1pPr>
          </a:lstStyle>
          <a:p>
            <a:pPr>
              <a:defRPr/>
            </a:pPr>
            <a:fld id="{07270617-A3E2-4A7C-B1B4-B7AD4B13999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63796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41712" cy="344368"/>
          </a:xfrm>
          <a:prstGeom prst="rect">
            <a:avLst/>
          </a:prstGeom>
        </p:spPr>
        <p:txBody>
          <a:bodyPr vert="horz" lIns="21883" tIns="10941" rIns="21883" bIns="10941" rtlCol="0"/>
          <a:lstStyle>
            <a:lvl1pPr algn="l">
              <a:defRPr sz="3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74842" y="0"/>
            <a:ext cx="4341712" cy="344368"/>
          </a:xfrm>
          <a:prstGeom prst="rect">
            <a:avLst/>
          </a:prstGeom>
        </p:spPr>
        <p:txBody>
          <a:bodyPr vert="horz" lIns="21883" tIns="10941" rIns="21883" bIns="10941" rtlCol="0"/>
          <a:lstStyle>
            <a:lvl1pPr algn="r">
              <a:defRPr sz="300" smtClean="0"/>
            </a:lvl1pPr>
          </a:lstStyle>
          <a:p>
            <a:pPr>
              <a:defRPr/>
            </a:pPr>
            <a:fld id="{EAB075A8-C5A6-4733-B636-CB64E894D197}" type="datetimeFigureOut">
              <a:rPr lang="zh-TW" altLang="en-US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515938"/>
            <a:ext cx="3446463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21883" tIns="10941" rIns="21883" bIns="10941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002144" y="3271898"/>
            <a:ext cx="8014969" cy="3099581"/>
          </a:xfrm>
          <a:prstGeom prst="rect">
            <a:avLst/>
          </a:prstGeom>
        </p:spPr>
        <p:txBody>
          <a:bodyPr vert="horz" lIns="21883" tIns="10941" rIns="21883" bIns="10941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6542467"/>
            <a:ext cx="4341712" cy="344634"/>
          </a:xfrm>
          <a:prstGeom prst="rect">
            <a:avLst/>
          </a:prstGeom>
        </p:spPr>
        <p:txBody>
          <a:bodyPr vert="horz" lIns="21883" tIns="10941" rIns="21883" bIns="10941" rtlCol="0" anchor="b"/>
          <a:lstStyle>
            <a:lvl1pPr algn="l">
              <a:defRPr sz="300" smtClean="0"/>
            </a:lvl1pPr>
          </a:lstStyle>
          <a:p>
            <a:pPr>
              <a:defRPr/>
            </a:pPr>
            <a:r>
              <a:rPr lang="zh-TW" altLang="en-US"/>
              <a:t>主辦單位：企業管理系</a:t>
            </a:r>
            <a:r>
              <a:rPr lang="en-US" altLang="zh-TW"/>
              <a:t>(</a:t>
            </a:r>
            <a:r>
              <a:rPr lang="zh-TW" altLang="en-US"/>
              <a:t>所</a:t>
            </a:r>
            <a:r>
              <a:rPr lang="en-US" altLang="zh-TW"/>
              <a:t>)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74842" y="6542467"/>
            <a:ext cx="4341712" cy="344634"/>
          </a:xfrm>
          <a:prstGeom prst="rect">
            <a:avLst/>
          </a:prstGeom>
        </p:spPr>
        <p:txBody>
          <a:bodyPr vert="horz" lIns="21883" tIns="10941" rIns="21883" bIns="10941" rtlCol="0" anchor="b"/>
          <a:lstStyle>
            <a:lvl1pPr algn="r">
              <a:defRPr sz="300" smtClean="0"/>
            </a:lvl1pPr>
          </a:lstStyle>
          <a:p>
            <a:pPr>
              <a:defRPr/>
            </a:pPr>
            <a:fld id="{66460AA4-76D9-4CBC-9CF1-72276495C93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574312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>
                <a:solidFill>
                  <a:prstClr val="black"/>
                </a:solidFill>
              </a:rPr>
              <a:t>主辦單位：企業管理系</a:t>
            </a:r>
            <a:r>
              <a:rPr lang="en-US" altLang="zh-TW">
                <a:solidFill>
                  <a:prstClr val="black"/>
                </a:solidFill>
              </a:rPr>
              <a:t>(</a:t>
            </a:r>
            <a:r>
              <a:rPr lang="zh-TW" altLang="en-US">
                <a:solidFill>
                  <a:prstClr val="black"/>
                </a:solidFill>
              </a:rPr>
              <a:t>所</a:t>
            </a:r>
            <a:r>
              <a:rPr lang="en-US" altLang="zh-TW">
                <a:solidFill>
                  <a:prstClr val="black"/>
                </a:solidFill>
              </a:rPr>
              <a:t>)</a:t>
            </a: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6460AA4-76D9-4CBC-9CF1-72276495C93E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D7F451-2D0D-4209-962B-94E738F789D5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4072B-525C-417C-B1E0-683891CA352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21A494-230B-4176-9212-0CD323125B5B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224A0-A699-4AFC-BD1B-DA5F39EC2DA8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1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35AC6C-DAD9-4A8F-8588-E278B913C85A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1A69B-75DC-40C0-8183-81ED16B7FF1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923E19-1DBD-478D-B23D-1F5B9AF31AAC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2C1FB-313B-4443-8BE3-0317FA2904D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BBD3CC-A325-4491-B374-E583E10C074C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6456B-8362-430C-BDFC-748855333DE5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65A6EA-4D17-4EE7-A86B-C2F66435F0B9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8FA95-0D66-4C46-A364-6774025E1364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3B25DF-D183-4775-8C97-277FC473D31E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FC91B-CD2A-49F3-ADF3-711AF1703D3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87C983-564D-4292-A1F6-A18DB1FA6A19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F29FCD-E28C-43D9-B067-AAA7F48169D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5D0536-8483-4037-A56E-A705D739D14F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0A653E-579F-4AB6-ACA4-8D7BA3ED0AF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4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2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F665B3-DCBC-492D-A486-D4E78FB74F05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DFEB-51B3-4022-976E-709258407FD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40"/>
            <a:ext cx="18288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1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A179DC-5CC8-4D03-8DE9-4A7808223BEA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9F8D05-98C3-486E-87F8-1C4B50107C0A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6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8" y="21103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2" y="1055078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86E9919F-CEC2-4108-AAA1-5557CBD313B2}" type="datetimeFigureOut">
              <a:rPr lang="zh-TW" altLang="en-US" smtClean="0"/>
              <a:pPr>
                <a:defRPr/>
              </a:pPr>
              <a:t>2026/9/23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A1AAA916-064D-46B2-8241-837A41EE824A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 descr="wlmailhtml:%7b41BD7589-D037-4149-AE07-1CCAC47122ED%7dmid://00000034/!cid:_1_0DFA9BD80DFA8260001D382E48257E34"/>
          <p:cNvSpPr>
            <a:spLocks noChangeAspect="1" noChangeArrowheads="1"/>
          </p:cNvSpPr>
          <p:nvPr/>
        </p:nvSpPr>
        <p:spPr bwMode="auto">
          <a:xfrm>
            <a:off x="169333" y="-125016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AutoShape 9" descr="wlmailhtml:%7b41BD7589-D037-4149-AE07-1CCAC47122ED%7dmid://00000034/!cid:_1_0DFA9BD80DFA8260001D382E48257E34"/>
          <p:cNvSpPr>
            <a:spLocks noChangeAspect="1" noChangeArrowheads="1"/>
          </p:cNvSpPr>
          <p:nvPr/>
        </p:nvSpPr>
        <p:spPr bwMode="auto">
          <a:xfrm>
            <a:off x="452967" y="160734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AutoShape 11" descr="wlmailhtml:%7b41BD7589-D037-4149-AE07-1CCAC47122ED%7dmid://00000034/!cid:_1_0DFA9BD80DFA8260001D382E48257E34"/>
          <p:cNvSpPr>
            <a:spLocks noChangeAspect="1" noChangeArrowheads="1"/>
          </p:cNvSpPr>
          <p:nvPr/>
        </p:nvSpPr>
        <p:spPr bwMode="auto">
          <a:xfrm>
            <a:off x="656167" y="275034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12" name="文字方塊 2"/>
          <p:cNvSpPr txBox="1">
            <a:spLocks noChangeArrowheads="1"/>
          </p:cNvSpPr>
          <p:nvPr/>
        </p:nvSpPr>
        <p:spPr bwMode="auto">
          <a:xfrm>
            <a:off x="0" y="74979"/>
            <a:ext cx="91439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屏科大企業管理系學期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(116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~6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校外實習機構</a:t>
            </a:r>
            <a:endParaRPr lang="zh-TW" altLang="en-US" sz="2000" b="1" dirty="0">
              <a:solidFill>
                <a:srgbClr val="0000FF"/>
              </a:solidFill>
              <a:latin typeface="華康漆隸體 Std W5" pitchFamily="82" charset="-120"/>
              <a:ea typeface="華康漆隸體 Std W5" pitchFamily="82" charset="-120"/>
              <a:cs typeface="華康儷黑 Std W5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592719"/>
              </p:ext>
            </p:extLst>
          </p:nvPr>
        </p:nvGraphicFramePr>
        <p:xfrm>
          <a:off x="-41531" y="613055"/>
          <a:ext cx="8829026" cy="8053415"/>
        </p:xfrm>
        <a:graphic>
          <a:graphicData uri="http://schemas.openxmlformats.org/drawingml/2006/table">
            <a:tbl>
              <a:tblPr/>
              <a:tblGrid>
                <a:gridCol w="1684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21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華康圓體 Std W5"/>
                          <a:ea typeface="華康圓體 Std W5"/>
                          <a:cs typeface="華康圓體 Std W5"/>
                        </a:rPr>
                        <a:t>實習機構名稱</a:t>
                      </a:r>
                    </a:p>
                  </a:txBody>
                  <a:tcPr marL="121920" marR="121920" marT="34290" marB="34290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華康圓體 Std W5"/>
                          <a:ea typeface="華康圓體 Std W5"/>
                          <a:cs typeface="華康圓體 Std W5"/>
                        </a:rPr>
                        <a:t>實習職能</a:t>
                      </a:r>
                    </a:p>
                  </a:txBody>
                  <a:tcPr marL="121920" marR="121920" marT="34290" marB="34290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華康圓體 Std W5"/>
                          <a:ea typeface="華康圓體 Std W5"/>
                          <a:cs typeface="華康圓體 Std W5"/>
                        </a:rPr>
                        <a:t>實習津貼</a:t>
                      </a:r>
                    </a:p>
                  </a:txBody>
                  <a:tcPr marL="121920" marR="121920" marT="34290" marB="34290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華康圓體 Std W5"/>
                          <a:ea typeface="華康圓體 Std W5"/>
                          <a:cs typeface="華康圓體 Std W5"/>
                        </a:rPr>
                        <a:t>備註</a:t>
                      </a:r>
                    </a:p>
                  </a:txBody>
                  <a:tcPr marL="121920" marR="121920" marT="34290" marB="34290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華康圓體 Std W5"/>
                          <a:ea typeface="華康圓體 Std W5"/>
                          <a:cs typeface="華康圓體 Std W5"/>
                        </a:rPr>
                        <a:t>狀態</a:t>
                      </a:r>
                    </a:p>
                  </a:txBody>
                  <a:tcPr marL="121920" marR="121920" marT="34290" marB="34290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1295">
                <a:tc>
                  <a:txBody>
                    <a:bodyPr/>
                    <a:lstStyle/>
                    <a:p>
                      <a:r>
                        <a:rPr lang="zh-TW" altLang="en-US" dirty="0"/>
                        <a:t>富邦人壽</a:t>
                      </a:r>
                    </a:p>
                    <a:p>
                      <a:r>
                        <a:rPr lang="zh-TW" altLang="en-US" dirty="0"/>
                        <a:t>保險股份有限公司</a:t>
                      </a:r>
                    </a:p>
                    <a:p>
                      <a:r>
                        <a:rPr lang="en-US" altLang="zh-TW" dirty="0"/>
                        <a:t>-</a:t>
                      </a:r>
                      <a:r>
                        <a:rPr lang="zh-TW" altLang="en-US" dirty="0"/>
                        <a:t>高創通訊處</a:t>
                      </a:r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行銷專員</a:t>
                      </a:r>
                      <a:r>
                        <a:rPr lang="en-US" altLang="zh-TW" dirty="0"/>
                        <a:t>10</a:t>
                      </a:r>
                      <a:r>
                        <a:rPr lang="zh-TW" altLang="en-US" dirty="0"/>
                        <a:t>名</a:t>
                      </a:r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無職務津貼</a:t>
                      </a:r>
                    </a:p>
                    <a:p>
                      <a:r>
                        <a:rPr lang="zh-TW" altLang="en-US" dirty="0"/>
                        <a:t>（若學員實習期間考取證照入職，依公司職務給予相對應薪資）</a:t>
                      </a:r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◎保險專業知識：認識壽險、產險、分紅、投資型等商品，了解保單架構與保障規劃</a:t>
                      </a:r>
                    </a:p>
                    <a:p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◎溝通技巧訓練，學習如何透過溝通建立關係、傾聽需求、提供合適方案</a:t>
                      </a:r>
                    </a:p>
                    <a:p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◎團隊合作與時間管理，培養主動積極與解決問題的能力</a:t>
                      </a:r>
                    </a:p>
                    <a:p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◎職涯發展：透過課程與實務，累積銷售技巧、金融理財知識</a:t>
                      </a:r>
                    </a:p>
                    <a:p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◎學習使用內部系統、</a:t>
                      </a:r>
                      <a:r>
                        <a:rPr kumimoji="0" lang="en-US" altLang="zh-TW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CRM</a:t>
                      </a:r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客戶管理系統與文書處理</a:t>
                      </a:r>
                    </a:p>
                    <a:p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◎學習運用社群媒體進行個人品牌經營與資訊傳遞</a:t>
                      </a:r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4" marB="34294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1295">
                <a:tc>
                  <a:txBody>
                    <a:bodyPr/>
                    <a:lstStyle/>
                    <a:p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4" marB="34294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668504"/>
                  </a:ext>
                </a:extLst>
              </a:tr>
              <a:tr h="1161295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4" marB="34294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402328"/>
                  </a:ext>
                </a:extLst>
              </a:tr>
              <a:tr h="1161295">
                <a:tc>
                  <a:txBody>
                    <a:bodyPr/>
                    <a:lstStyle/>
                    <a:p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4" marB="34294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905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0174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cc5665b-fe35-4675-b317-05ad94ac846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70E2569D3C43494C858CAE5294A204C5" ma:contentTypeVersion="15" ma:contentTypeDescription="建立新的文件。" ma:contentTypeScope="" ma:versionID="79f9fc1a233d3f77561cc4337a64bcf7">
  <xsd:schema xmlns:xsd="http://www.w3.org/2001/XMLSchema" xmlns:xs="http://www.w3.org/2001/XMLSchema" xmlns:p="http://schemas.microsoft.com/office/2006/metadata/properties" xmlns:ns3="fcc5665b-fe35-4675-b317-05ad94ac846f" xmlns:ns4="4cf654f6-1f96-4ca9-adbd-c621b00020f8" targetNamespace="http://schemas.microsoft.com/office/2006/metadata/properties" ma:root="true" ma:fieldsID="63981d660b3be7103f9b28bbc12b01b2" ns3:_="" ns4:_="">
    <xsd:import namespace="fcc5665b-fe35-4675-b317-05ad94ac846f"/>
    <xsd:import namespace="4cf654f6-1f96-4ca9-adbd-c621b00020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c5665b-fe35-4675-b317-05ad94ac84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f654f6-1f96-4ca9-adbd-c621b00020f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共用對象: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共用詳細資料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共用提示雜湊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C0CA0E-F9D9-4CB0-B858-8865AF476464}">
  <ds:schemaRefs>
    <ds:schemaRef ds:uri="http://www.w3.org/XML/1998/namespace"/>
    <ds:schemaRef ds:uri="fcc5665b-fe35-4675-b317-05ad94ac846f"/>
    <ds:schemaRef ds:uri="4cf654f6-1f96-4ca9-adbd-c621b00020f8"/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A5E2A57-FC4D-4381-84B7-3124F525B3E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fcc5665b-fe35-4675-b317-05ad94ac846f"/>
    <ds:schemaRef ds:uri="4cf654f6-1f96-4ca9-adbd-c621b00020f8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FD0862-58C5-43DD-9BF8-9414B0FAC3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2684</TotalTime>
  <Words>166</Words>
  <Application>Microsoft Office PowerPoint</Application>
  <PresentationFormat>如螢幕大小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3" baseType="lpstr">
      <vt:lpstr>華康圓體 Std W5</vt:lpstr>
      <vt:lpstr>華康漆隸體 Std W5</vt:lpstr>
      <vt:lpstr>華康儷黑 Std W5</vt:lpstr>
      <vt:lpstr>微軟正黑體</vt:lpstr>
      <vt:lpstr>新細明體</vt:lpstr>
      <vt:lpstr>標楷體</vt:lpstr>
      <vt:lpstr>Arial</vt:lpstr>
      <vt:lpstr>Calibri</vt:lpstr>
      <vt:lpstr>Gill Sans MT</vt:lpstr>
      <vt:lpstr>Verdana</vt:lpstr>
      <vt:lpstr>Wingdings 2</vt:lpstr>
      <vt:lpstr>夏至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200</cp:revision>
  <cp:lastPrinted>2023-06-16T03:09:22Z</cp:lastPrinted>
  <dcterms:created xsi:type="dcterms:W3CDTF">2014-03-25T00:56:06Z</dcterms:created>
  <dcterms:modified xsi:type="dcterms:W3CDTF">2026-09-23T06:44:42Z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0x01010070E2569D3C43494C858CAE5294A204C5</vt:lpwstr>
  </property>
</Properties>
</file>