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大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12" name="內文層級一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王大明"/>
          <p:cNvSpPr txBox="1"/>
          <p:nvPr>
            <p:ph type="body" sz="quarter" idx="21"/>
          </p:nvPr>
        </p:nvSpPr>
        <p:spPr>
          <a:xfrm>
            <a:off x="2387600" y="8953500"/>
            <a:ext cx="19621500" cy="6731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–王大明</a:t>
            </a:r>
          </a:p>
        </p:txBody>
      </p:sp>
      <p:sp>
        <p:nvSpPr>
          <p:cNvPr id="94" name="「在此輸入名言語錄。」"/>
          <p:cNvSpPr txBox="1"/>
          <p:nvPr>
            <p:ph type="body" sz="quarter" idx="22"/>
          </p:nvPr>
        </p:nvSpPr>
        <p:spPr>
          <a:xfrm>
            <a:off x="2387600" y="6013450"/>
            <a:ext cx="19621500" cy="9525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「在此輸入名言語錄。」</a:t>
            </a:r>
          </a:p>
        </p:txBody>
      </p:sp>
      <p:sp>
        <p:nvSpPr>
          <p:cNvPr id="9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大標題文字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22" name="內文層級一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3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大標題文字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大標題文字</a:t>
            </a:r>
          </a:p>
        </p:txBody>
      </p:sp>
      <p:sp>
        <p:nvSpPr>
          <p:cNvPr id="40" name="內文層級一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4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57" name="內文層級一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67" name="內文層級一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內文層級一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532204087_1355x1355.jpg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532241774_2880x1920.jpg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3" name="內文層級一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BRING…"/>
          <p:cNvSpPr txBox="1"/>
          <p:nvPr/>
        </p:nvSpPr>
        <p:spPr>
          <a:xfrm>
            <a:off x="15237573" y="581024"/>
            <a:ext cx="14564067" cy="12553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ts val="38000"/>
              </a:lnSpc>
              <a:defRPr b="0" sz="15000">
                <a:solidFill>
                  <a:schemeClr val="accent1">
                    <a:lumOff val="-13575"/>
                  </a:schemeClr>
                </a:solidFill>
                <a:latin typeface="배달의민족 도현 OTF"/>
                <a:ea typeface="배달의민족 도현 OTF"/>
                <a:cs typeface="배달의민족 도현 OTF"/>
                <a:sym typeface="배달의민족 도현 OTF"/>
              </a:defRPr>
            </a:pPr>
            <a:r>
              <a:t>BRING</a:t>
            </a:r>
          </a:p>
          <a:p>
            <a:pPr algn="just">
              <a:lnSpc>
                <a:spcPts val="38000"/>
              </a:lnSpc>
              <a:defRPr b="0" sz="15000">
                <a:solidFill>
                  <a:schemeClr val="accent1">
                    <a:lumOff val="-13575"/>
                  </a:schemeClr>
                </a:solidFill>
                <a:latin typeface="배달의민족 도현 OTF"/>
                <a:ea typeface="배달의민족 도현 OTF"/>
                <a:cs typeface="배달의민족 도현 OTF"/>
                <a:sym typeface="배달의민족 도현 OTF"/>
              </a:defRPr>
            </a:pPr>
            <a:r>
              <a:t>OCEAN</a:t>
            </a:r>
          </a:p>
          <a:p>
            <a:pPr algn="just">
              <a:lnSpc>
                <a:spcPts val="38000"/>
              </a:lnSpc>
              <a:defRPr b="0" sz="15000">
                <a:solidFill>
                  <a:schemeClr val="accent1">
                    <a:lumOff val="-13575"/>
                  </a:schemeClr>
                </a:solidFill>
                <a:latin typeface="배달의민족 도현 OTF"/>
                <a:ea typeface="배달의민족 도현 OTF"/>
                <a:cs typeface="배달의민족 도현 OTF"/>
                <a:sym typeface="배달의민족 도현 OTF"/>
              </a:defRPr>
            </a:pPr>
            <a:r>
              <a:t>INTO</a:t>
            </a:r>
          </a:p>
          <a:p>
            <a:pPr algn="just">
              <a:lnSpc>
                <a:spcPts val="38000"/>
              </a:lnSpc>
              <a:defRPr b="0" sz="15000">
                <a:solidFill>
                  <a:schemeClr val="accent1">
                    <a:lumOff val="-13575"/>
                  </a:schemeClr>
                </a:solidFill>
                <a:latin typeface="배달의민족 도현 OTF"/>
                <a:ea typeface="배달의민족 도현 OTF"/>
                <a:cs typeface="배달의민족 도현 OTF"/>
                <a:sym typeface="배달의민족 도현 OTF"/>
              </a:defRPr>
            </a:pPr>
            <a:r>
              <a:t>YOUR</a:t>
            </a:r>
          </a:p>
          <a:p>
            <a:pPr algn="just">
              <a:lnSpc>
                <a:spcPts val="38000"/>
              </a:lnSpc>
              <a:defRPr b="0" sz="15000">
                <a:solidFill>
                  <a:schemeClr val="accent1">
                    <a:lumOff val="-13575"/>
                  </a:schemeClr>
                </a:solidFill>
                <a:latin typeface="배달의민족 도현 OTF"/>
                <a:ea typeface="배달의민족 도현 OTF"/>
                <a:cs typeface="배달의민족 도현 OTF"/>
                <a:sym typeface="배달의민족 도현 OTF"/>
              </a:defRPr>
            </a:pPr>
            <a:r>
              <a:t>LIFE</a:t>
            </a:r>
          </a:p>
        </p:txBody>
      </p:sp>
      <p:sp>
        <p:nvSpPr>
          <p:cNvPr id="120" name="114年實習生計畫"/>
          <p:cNvSpPr txBox="1"/>
          <p:nvPr/>
        </p:nvSpPr>
        <p:spPr>
          <a:xfrm>
            <a:off x="4344162" y="6400800"/>
            <a:ext cx="15695677" cy="294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0"/>
            </a:lvl1pPr>
          </a:lstStyle>
          <a:p>
            <a:pPr/>
            <a:r>
              <a:t>114年實習生計畫</a:t>
            </a:r>
          </a:p>
        </p:txBody>
      </p:sp>
      <p:pic>
        <p:nvPicPr>
          <p:cNvPr id="121" name="02 TDC logo_06.png" descr="02 TDC logo_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83813" y="3089727"/>
            <a:ext cx="11016373" cy="3066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截圖 2022-09-03 下午2.28.19.png" descr="截圖 2022-09-03 下午2.28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6964" y="211587"/>
            <a:ext cx="17410072" cy="13292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截圖 2022-09-03 下午2.28.28.png" descr="截圖 2022-09-03 下午2.28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0963" y="-112756"/>
            <a:ext cx="18422074" cy="13941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截圖 2022-09-03 下午2.28.48.png" descr="截圖 2022-09-03 下午2.28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2399" y="130741"/>
            <a:ext cx="17679202" cy="13454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截圖 2023-11-09 上午9.25.20.png" descr="截圖 2023-11-09 上午9.25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6291" y="-10973"/>
            <a:ext cx="24836582" cy="15188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截圖 2023-11-09 下午5.37.43.png" descr="截圖 2023-11-09 下午5.37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60577" y="220142"/>
            <a:ext cx="28105154" cy="136074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截圖 2022-09-03 下午4.33.51.png" descr="截圖 2022-09-03 下午4.33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6598" y="523928"/>
            <a:ext cx="20940370" cy="13410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你想在海邊工作嗎？"/>
          <p:cNvSpPr txBox="1"/>
          <p:nvPr/>
        </p:nvSpPr>
        <p:spPr>
          <a:xfrm>
            <a:off x="3562349" y="5473699"/>
            <a:ext cx="17259301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你想在海邊工作嗎？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職缺內容"/>
          <p:cNvSpPr txBox="1"/>
          <p:nvPr/>
        </p:nvSpPr>
        <p:spPr>
          <a:xfrm>
            <a:off x="3809129" y="2665703"/>
            <a:ext cx="6718301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職缺內容</a:t>
            </a:r>
          </a:p>
        </p:txBody>
      </p:sp>
      <p:sp>
        <p:nvSpPr>
          <p:cNvPr id="132" name="薪資福利"/>
          <p:cNvSpPr txBox="1"/>
          <p:nvPr/>
        </p:nvSpPr>
        <p:spPr>
          <a:xfrm>
            <a:off x="13912479" y="2665703"/>
            <a:ext cx="6718301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薪資福利</a:t>
            </a:r>
          </a:p>
        </p:txBody>
      </p:sp>
      <p:sp>
        <p:nvSpPr>
          <p:cNvPr id="133" name="未來願景"/>
          <p:cNvSpPr txBox="1"/>
          <p:nvPr/>
        </p:nvSpPr>
        <p:spPr>
          <a:xfrm>
            <a:off x="3809129" y="8503631"/>
            <a:ext cx="6718301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未來願景</a:t>
            </a:r>
          </a:p>
        </p:txBody>
      </p:sp>
      <p:sp>
        <p:nvSpPr>
          <p:cNvPr id="134" name="其他注意"/>
          <p:cNvSpPr txBox="1"/>
          <p:nvPr/>
        </p:nvSpPr>
        <p:spPr>
          <a:xfrm>
            <a:off x="13912479" y="8503631"/>
            <a:ext cx="6718301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pPr/>
            <a:r>
              <a:t>其他注意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" name="表格 1"/>
          <p:cNvGraphicFramePr/>
          <p:nvPr/>
        </p:nvGraphicFramePr>
        <p:xfrm>
          <a:off x="1179358" y="3973160"/>
          <a:ext cx="22025284" cy="8210441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3138890"/>
                <a:gridCol w="9443196"/>
                <a:gridCol w="9443196"/>
              </a:tblGrid>
              <a:tr h="1481124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6000">
                          <a:solidFill>
                            <a:srgbClr val="FFFFFF"/>
                          </a:solidFill>
                          <a:sym typeface="Helvetica Neue"/>
                        </a:rPr>
                        <a:t>職位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6000">
                          <a:solidFill>
                            <a:srgbClr val="FFFFFF"/>
                          </a:solidFill>
                          <a:sym typeface="Helvetica Neue"/>
                        </a:rPr>
                        <a:t>實習職缺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6000">
                          <a:solidFill>
                            <a:srgbClr val="FFFFFF"/>
                          </a:solidFill>
                          <a:sym typeface="Helvetica Neue"/>
                        </a:rPr>
                        <a:t>工作內容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2188413">
                <a:tc rowSpan="3"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300">
                          <a:solidFill>
                            <a:srgbClr val="FFFFFF"/>
                          </a:solidFill>
                          <a:sym typeface="Helvetica Neue"/>
                        </a:rPr>
                        <a:t>儲備幹部（1-2名）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700">
                          <a:sym typeface="Helvetica Neue"/>
                        </a:rPr>
                        <a:t>管家1位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3200">
                          <a:sym typeface="Helvetica Neue"/>
                        </a:rPr>
                        <a:t>1.民宿房務管理、接待客人
2.餐點製作
3.度假村內部環境維護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2375197">
                <a:tc vMerge="1">
                  <a:tcPr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700">
                          <a:sym typeface="Helvetica Neue"/>
                        </a:rPr>
                        <a:t>工務人員1位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3200">
                          <a:sym typeface="Helvetica Neue"/>
                        </a:rPr>
                        <a:t>1.園內園藝整理
2.水電維修
3.潛水相關事務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2165706">
                <a:tc vMerge="1">
                  <a:tcPr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700">
                          <a:sym typeface="Helvetica Neue"/>
                        </a:rPr>
                        <a:t>行銷美編1位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3200">
                          <a:sym typeface="Helvetica Neue"/>
                        </a:rPr>
                        <a:t>1.官網、粉絲團維護、貼文
2.活動專案協助
3.影片拍攝與剪輯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137" name="職缺內容"/>
          <p:cNvSpPr txBox="1"/>
          <p:nvPr/>
        </p:nvSpPr>
        <p:spPr>
          <a:xfrm>
            <a:off x="1291192" y="898496"/>
            <a:ext cx="6718301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職缺內容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薪資福利"/>
          <p:cNvSpPr txBox="1"/>
          <p:nvPr/>
        </p:nvSpPr>
        <p:spPr>
          <a:xfrm>
            <a:off x="3391103" y="1694135"/>
            <a:ext cx="6718301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薪資福利</a:t>
            </a:r>
          </a:p>
        </p:txBody>
      </p:sp>
      <p:sp>
        <p:nvSpPr>
          <p:cNvPr id="140" name="月薪＄28590，含勞健保、勞基法規定之給假。…"/>
          <p:cNvSpPr txBox="1"/>
          <p:nvPr/>
        </p:nvSpPr>
        <p:spPr>
          <a:xfrm>
            <a:off x="3539399" y="5147121"/>
            <a:ext cx="17305203" cy="6360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55625" indent="-555625" algn="l">
              <a:lnSpc>
                <a:spcPct val="120000"/>
              </a:lnSpc>
              <a:buSzPct val="100000"/>
              <a:buAutoNum type="arabicPeriod" startAt="1"/>
              <a:defRPr b="0" sz="5000"/>
            </a:pPr>
            <a:r>
              <a:t>月薪＄28590，含勞健保、勞基法規定之給假。</a:t>
            </a:r>
          </a:p>
          <a:p>
            <a:pPr marL="555625" indent="-555625" algn="l">
              <a:lnSpc>
                <a:spcPct val="120000"/>
              </a:lnSpc>
              <a:buSzPct val="100000"/>
              <a:buAutoNum type="arabicPeriod" startAt="1"/>
              <a:defRPr b="0" sz="5000"/>
            </a:pPr>
            <a:r>
              <a:t>有潛水證照者休假期間氣瓶、裝備使用免費，無證照者享有一次免費體驗潛水。</a:t>
            </a:r>
          </a:p>
          <a:p>
            <a:pPr marL="555625" indent="-555625" algn="l">
              <a:lnSpc>
                <a:spcPct val="120000"/>
              </a:lnSpc>
              <a:buSzPct val="100000"/>
              <a:buAutoNum type="arabicPeriod" startAt="1"/>
              <a:defRPr b="0" sz="5000"/>
            </a:pPr>
            <a:r>
              <a:t>考取潛水證照，潛水課程享有8折優惠。</a:t>
            </a:r>
          </a:p>
          <a:p>
            <a:pPr marL="555625" indent="-555625" algn="l">
              <a:lnSpc>
                <a:spcPct val="120000"/>
              </a:lnSpc>
              <a:buSzPct val="100000"/>
              <a:buAutoNum type="arabicPeriod" startAt="1"/>
              <a:defRPr b="0" sz="5000"/>
            </a:pPr>
            <a:r>
              <a:t>提供員工宿舍背包房住宿。</a:t>
            </a:r>
          </a:p>
          <a:p>
            <a:pPr marL="555625" indent="-555625" algn="l">
              <a:lnSpc>
                <a:spcPct val="120000"/>
              </a:lnSpc>
              <a:buSzPct val="100000"/>
              <a:buAutoNum type="arabicPeriod" startAt="1"/>
              <a:defRPr b="0" sz="5000"/>
            </a:pPr>
            <a:r>
              <a:t>上班日提供午餐。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截圖 2022-09-03 下午2.28.01.png" descr="截圖 2022-09-03 下午2.28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70049" y="1637372"/>
            <a:ext cx="15171801" cy="11528814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未來願景"/>
          <p:cNvSpPr txBox="1"/>
          <p:nvPr/>
        </p:nvSpPr>
        <p:spPr>
          <a:xfrm>
            <a:off x="1155088" y="778476"/>
            <a:ext cx="6718301" cy="2413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未來願景</a:t>
            </a:r>
          </a:p>
        </p:txBody>
      </p:sp>
      <p:sp>
        <p:nvSpPr>
          <p:cNvPr id="144" name="1.潛水度假村管家…"/>
          <p:cNvSpPr txBox="1"/>
          <p:nvPr/>
        </p:nvSpPr>
        <p:spPr>
          <a:xfrm>
            <a:off x="1259063" y="3630141"/>
            <a:ext cx="7113271" cy="820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b="0" sz="6000"/>
            </a:pPr>
            <a:r>
              <a:t>1.潛水度假村管家</a:t>
            </a:r>
          </a:p>
          <a:p>
            <a:pPr algn="l">
              <a:lnSpc>
                <a:spcPct val="130000"/>
              </a:lnSpc>
              <a:defRPr b="0" sz="6000"/>
            </a:pPr>
            <a:r>
              <a:t>2.ESG專員/行銷專員</a:t>
            </a:r>
          </a:p>
          <a:p>
            <a:pPr algn="l">
              <a:lnSpc>
                <a:spcPct val="130000"/>
              </a:lnSpc>
              <a:defRPr b="0" sz="6000"/>
            </a:pPr>
            <a:r>
              <a:t>3.工務人員</a:t>
            </a:r>
          </a:p>
          <a:p>
            <a:pPr algn="l">
              <a:lnSpc>
                <a:spcPct val="130000"/>
              </a:lnSpc>
              <a:defRPr b="0" sz="6000"/>
            </a:pPr>
            <a:r>
              <a:t>4.潛店主管</a:t>
            </a:r>
          </a:p>
          <a:p>
            <a:pPr algn="l">
              <a:lnSpc>
                <a:spcPct val="130000"/>
              </a:lnSpc>
              <a:defRPr b="0" sz="6000"/>
            </a:pPr>
            <a:r>
              <a:t>5.有興趣者可協助考</a:t>
            </a:r>
          </a:p>
          <a:p>
            <a:pPr algn="l">
              <a:lnSpc>
                <a:spcPct val="130000"/>
              </a:lnSpc>
              <a:defRPr b="0" sz="6000"/>
            </a:pPr>
            <a:r>
              <a:t>取潛水教練資格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